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Lst>
  <p:sldSz cy="5143500" cx="9144000"/>
  <p:notesSz cx="6858000" cy="9144000"/>
  <p:embeddedFontLst>
    <p:embeddedFont>
      <p:font typeface="Libre Franklin"/>
      <p:regular r:id="rId51"/>
      <p:bold r:id="rId52"/>
      <p:italic r:id="rId53"/>
      <p:boldItalic r:id="rId54"/>
    </p:embeddedFont>
    <p:embeddedFont>
      <p:font typeface="Corbel"/>
      <p:regular r:id="rId55"/>
      <p:bold r:id="rId56"/>
      <p:italic r:id="rId57"/>
      <p:boldItalic r:id="rId58"/>
    </p:embeddedFont>
    <p:embeddedFont>
      <p:font typeface="Quattrocento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90E85F-5183-419B-88F5-BBA3CA33F86A}">
  <a:tblStyle styleId="{4D90E85F-5183-419B-88F5-BBA3CA33F86A}"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3E7"/>
          </a:solidFill>
        </a:fill>
      </a:tcStyle>
    </a:wholeTbl>
    <a:band1H>
      <a:tcTxStyle/>
      <a:tcStyle>
        <a:fill>
          <a:solidFill>
            <a:srgbClr val="E0E5CB"/>
          </a:solidFill>
        </a:fill>
      </a:tcStyle>
    </a:band1H>
    <a:band2H>
      <a:tcTxStyle/>
    </a:band2H>
    <a:band1V>
      <a:tcTxStyle/>
      <a:tcStyle>
        <a:fill>
          <a:solidFill>
            <a:srgbClr val="E0E5CB"/>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7807604C-0F45-4EFF-9BB6-9251911F68A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7A4B234-F6D1-4AA0-827D-C3BD6D53EB4B}" styleName="Table_2">
    <a:wholeTbl>
      <a:tcTxStyle b="off" i="off">
        <a:font>
          <a:latin typeface="Franklin Gothic Book"/>
          <a:ea typeface="Franklin Gothic Book"/>
          <a:cs typeface="Franklin Gothic Book"/>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FF0EC"/>
          </a:solidFill>
        </a:fill>
      </a:tcStyle>
    </a:wholeTbl>
    <a:band1H>
      <a:tcTxStyle/>
      <a:tcStyle>
        <a:fill>
          <a:solidFill>
            <a:srgbClr val="DEE0D8"/>
          </a:solidFill>
        </a:fill>
      </a:tcStyle>
    </a:band1H>
    <a:band2H>
      <a:tcTxStyle/>
    </a:band2H>
    <a:band1V>
      <a:tcTxStyle/>
      <a:tcStyle>
        <a:fill>
          <a:solidFill>
            <a:srgbClr val="DEE0D8"/>
          </a:solidFill>
        </a:fill>
      </a:tcStyle>
    </a:band1V>
    <a:band2V>
      <a:tcTxStyle/>
    </a:band2V>
    <a:lastCol>
      <a:tcTxStyle b="on" i="off">
        <a:font>
          <a:latin typeface="Franklin Gothic Book"/>
          <a:ea typeface="Franklin Gothic Book"/>
          <a:cs typeface="Franklin Gothic Book"/>
        </a:font>
        <a:schemeClr val="lt1"/>
      </a:tcTxStyle>
      <a:tcStyle>
        <a:fill>
          <a:solidFill>
            <a:schemeClr val="accent4"/>
          </a:solidFill>
        </a:fill>
      </a:tcStyle>
    </a:lastCol>
    <a:firstCol>
      <a:tcTxStyle b="on" i="off">
        <a:font>
          <a:latin typeface="Franklin Gothic Book"/>
          <a:ea typeface="Franklin Gothic Book"/>
          <a:cs typeface="Franklin Gothic Book"/>
        </a:font>
        <a:schemeClr val="lt1"/>
      </a:tcTxStyle>
      <a:tcStyle>
        <a:fill>
          <a:solidFill>
            <a:schemeClr val="accent4"/>
          </a:solidFill>
        </a:fill>
      </a:tcStyle>
    </a:firstCol>
    <a:lastRow>
      <a:tcTxStyle b="on" i="off">
        <a:font>
          <a:latin typeface="Franklin Gothic Book"/>
          <a:ea typeface="Franklin Gothic Book"/>
          <a:cs typeface="Franklin Gothic Book"/>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Franklin Gothic Book"/>
          <a:ea typeface="Franklin Gothic Book"/>
          <a:cs typeface="Franklin Gothic Book"/>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1666CF3D-7E7E-482B-AFC7-D335777D18FD}" styleName="Table_3">
    <a:wholeTbl>
      <a:tcTxStyle b="off" i="off">
        <a:font>
          <a:latin typeface="Quire Sans Pro Light"/>
          <a:ea typeface="Quire Sans Pro Light"/>
          <a:cs typeface="Quire Sans Pro Ligh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Quire Sans Pro Light"/>
          <a:ea typeface="Quire Sans Pro Light"/>
          <a:cs typeface="Quire Sans Pro Light"/>
        </a:font>
        <a:schemeClr val="lt1"/>
      </a:tcTxStyle>
      <a:tcStyle>
        <a:fill>
          <a:solidFill>
            <a:schemeClr val="accent6"/>
          </a:solidFill>
        </a:fill>
      </a:tcStyle>
    </a:lastCol>
    <a:firstCol>
      <a:tcTxStyle b="on" i="off">
        <a:font>
          <a:latin typeface="Quire Sans Pro Light"/>
          <a:ea typeface="Quire Sans Pro Light"/>
          <a:cs typeface="Quire Sans Pro Light"/>
        </a:font>
        <a:schemeClr val="lt1"/>
      </a:tcTxStyle>
      <a:tcStyle>
        <a:fill>
          <a:solidFill>
            <a:schemeClr val="accent6"/>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Quire Sans Pro Light"/>
          <a:ea typeface="Quire Sans Pro Light"/>
          <a:cs typeface="Quire Sans Pro Light"/>
        </a:font>
        <a:schemeClr val="dk1"/>
      </a:tcTxStyle>
    </a:seCell>
    <a:swCell>
      <a:tcTxStyle b="on" i="off">
        <a:font>
          <a:latin typeface="Quire Sans Pro Light"/>
          <a:ea typeface="Quire Sans Pro Light"/>
          <a:cs typeface="Quire Sans Pro Light"/>
        </a:font>
        <a:schemeClr val="dk1"/>
      </a:tcTxStyle>
    </a:swCell>
    <a:firstRow>
      <a:tcTxStyle b="on" i="off">
        <a:font>
          <a:latin typeface="Quire Sans Pro Light"/>
          <a:ea typeface="Quire Sans Pro Light"/>
          <a:cs typeface="Quire Sans Pro Light"/>
        </a:font>
        <a:schemeClr val="lt1"/>
      </a:tcTxStyle>
      <a:tcStyle>
        <a:tcBdr>
          <a:bottom>
            <a:ln cap="flat" cmpd="sng" w="25400">
              <a:solidFill>
                <a:schemeClr val="dk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QuattrocentoSans-boldItalic.fntdata"/><Relationship Id="rId61" Type="http://schemas.openxmlformats.org/officeDocument/2006/relationships/font" Target="fonts/QuattrocentoSans-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QuattrocentoSans-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ibreFranklin-regular.fntdata"/><Relationship Id="rId50" Type="http://schemas.openxmlformats.org/officeDocument/2006/relationships/slide" Target="slides/slide42.xml"/><Relationship Id="rId53" Type="http://schemas.openxmlformats.org/officeDocument/2006/relationships/font" Target="fonts/LibreFranklin-italic.fntdata"/><Relationship Id="rId52" Type="http://schemas.openxmlformats.org/officeDocument/2006/relationships/font" Target="fonts/LibreFranklin-bold.fntdata"/><Relationship Id="rId11" Type="http://schemas.openxmlformats.org/officeDocument/2006/relationships/slide" Target="slides/slide3.xml"/><Relationship Id="rId55" Type="http://schemas.openxmlformats.org/officeDocument/2006/relationships/font" Target="fonts/Corbel-regular.fntdata"/><Relationship Id="rId10" Type="http://schemas.openxmlformats.org/officeDocument/2006/relationships/slide" Target="slides/slide2.xml"/><Relationship Id="rId54" Type="http://schemas.openxmlformats.org/officeDocument/2006/relationships/font" Target="fonts/LibreFranklin-boldItalic.fntdata"/><Relationship Id="rId13" Type="http://schemas.openxmlformats.org/officeDocument/2006/relationships/slide" Target="slides/slide5.xml"/><Relationship Id="rId57" Type="http://schemas.openxmlformats.org/officeDocument/2006/relationships/font" Target="fonts/Corbel-italic.fntdata"/><Relationship Id="rId12" Type="http://schemas.openxmlformats.org/officeDocument/2006/relationships/slide" Target="slides/slide4.xml"/><Relationship Id="rId56" Type="http://schemas.openxmlformats.org/officeDocument/2006/relationships/font" Target="fonts/Corbel-bold.fntdata"/><Relationship Id="rId15" Type="http://schemas.openxmlformats.org/officeDocument/2006/relationships/slide" Target="slides/slide7.xml"/><Relationship Id="rId59" Type="http://schemas.openxmlformats.org/officeDocument/2006/relationships/font" Target="fonts/QuattrocentoSans-regular.fntdata"/><Relationship Id="rId14" Type="http://schemas.openxmlformats.org/officeDocument/2006/relationships/slide" Target="slides/slide6.xml"/><Relationship Id="rId58" Type="http://schemas.openxmlformats.org/officeDocument/2006/relationships/font" Target="fonts/Corbel-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eda698482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13eda698482_0_1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eda698482_0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3eda698482_0_1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eda698482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3eda698482_0_14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eda698482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3eda698482_0_14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eda698482_0_1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13eda698482_0_1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f8a6a277c_1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3f8a6a277c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eda698482_0_14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3eda698482_0_1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eda698482_0_14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13eda698482_0_14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eda698482_0_14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3eda698482_0_1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eda698482_0_15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3eda698482_0_1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eda698482_0_15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13eda698482_0_15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eda698482_0_1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13eda698482_0_1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eda698482_0_1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3eda698482_0_1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eda698482_0_1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13eda698482_0_15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13eda698482_0_15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3eda698482_0_2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13eda698482_0_2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3eda698482_0_2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13eda698482_0_2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3eda698482_0_21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13eda698482_0_2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3f8a6a277c_1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g13f8a6a277c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3eda698482_0_2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3eda698482_0_2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3eda698482_0_2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13eda698482_0_2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3eda698482_0_2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13eda698482_0_2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3eda698482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13eda698482_0_2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eda698482_0_13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13eda698482_0_13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 sz="1800">
                <a:latin typeface="Times New Roman"/>
                <a:ea typeface="Times New Roman"/>
                <a:cs typeface="Times New Roman"/>
                <a:sym typeface="Times New Roman"/>
              </a:rPr>
              <a:t>In terms of Agile, we assume that all the processes are necessary. </a:t>
            </a:r>
            <a:endParaRPr sz="1800">
              <a:latin typeface="Arial"/>
              <a:ea typeface="Arial"/>
              <a:cs typeface="Arial"/>
              <a:sym typeface="Arial"/>
            </a:endParaRPr>
          </a:p>
          <a:p>
            <a:pPr indent="0" lvl="0" marL="0" marR="0" rtl="0" algn="l">
              <a:lnSpc>
                <a:spcPct val="115000"/>
              </a:lnSpc>
              <a:spcBef>
                <a:spcPts val="0"/>
              </a:spcBef>
              <a:spcAft>
                <a:spcPts val="0"/>
              </a:spcAft>
              <a:buNone/>
            </a:pPr>
            <a:r>
              <a:rPr lang="en" sz="1800">
                <a:latin typeface="Times New Roman"/>
                <a:ea typeface="Times New Roman"/>
                <a:cs typeface="Times New Roman"/>
                <a:sym typeface="Times New Roman"/>
              </a:rPr>
              <a:t>Seven processes of project integration management</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1.	</a:t>
            </a:r>
            <a:r>
              <a:rPr lang="en" sz="1800">
                <a:solidFill>
                  <a:srgbClr val="6AA84F"/>
                </a:solidFill>
                <a:latin typeface="Times New Roman"/>
                <a:ea typeface="Times New Roman"/>
                <a:cs typeface="Times New Roman"/>
                <a:sym typeface="Times New Roman"/>
              </a:rPr>
              <a:t>Develop the project charter</a:t>
            </a:r>
            <a:r>
              <a:rPr lang="en" sz="1800">
                <a:latin typeface="Times New Roman"/>
                <a:ea typeface="Times New Roman"/>
                <a:cs typeface="Times New Roman"/>
                <a:sym typeface="Times New Roman"/>
              </a:rPr>
              <a:t> - A project charter will formally start the project and give a high-level description of the project’s objective and the product.</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2.	</a:t>
            </a:r>
            <a:r>
              <a:rPr lang="en" sz="1800">
                <a:solidFill>
                  <a:srgbClr val="6AA84F"/>
                </a:solidFill>
                <a:latin typeface="Times New Roman"/>
                <a:ea typeface="Times New Roman"/>
                <a:cs typeface="Times New Roman"/>
                <a:sym typeface="Times New Roman"/>
              </a:rPr>
              <a:t>Develop the project management plan</a:t>
            </a:r>
            <a:r>
              <a:rPr lang="en" sz="1800">
                <a:latin typeface="Times New Roman"/>
                <a:ea typeface="Times New Roman"/>
                <a:cs typeface="Times New Roman"/>
                <a:sym typeface="Times New Roman"/>
              </a:rPr>
              <a:t> - The project management plan is needed since it is where all the requirements will be listed at the start of the project. It allows for consolidation of the other management plans. While the traditional approach requires a WBS, an Agile environment would be developing a work backlog and would involve constant change once we begin. We do need a project management plan, it would just be constantly changing depending on the situation.</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3.	</a:t>
            </a:r>
            <a:r>
              <a:rPr lang="en" sz="1800">
                <a:solidFill>
                  <a:srgbClr val="6AA84F"/>
                </a:solidFill>
                <a:latin typeface="Times New Roman"/>
                <a:ea typeface="Times New Roman"/>
                <a:cs typeface="Times New Roman"/>
                <a:sym typeface="Times New Roman"/>
              </a:rPr>
              <a:t>Direct and manage project work</a:t>
            </a:r>
            <a:r>
              <a:rPr lang="en" sz="1800">
                <a:latin typeface="Times New Roman"/>
                <a:ea typeface="Times New Roman"/>
                <a:cs typeface="Times New Roman"/>
                <a:sym typeface="Times New Roman"/>
              </a:rPr>
              <a:t> - Using the Scrum method, in place of high-level descriptions of the work to be completed, the team would develop a more detailed list of technical stories and associated tasks to complete during each sprint. </a:t>
            </a:r>
            <a:br>
              <a:rPr lang="en" sz="1800">
                <a:latin typeface="Times New Roman"/>
                <a:ea typeface="Times New Roman"/>
                <a:cs typeface="Times New Roman"/>
                <a:sym typeface="Times New Roman"/>
              </a:rPr>
            </a:br>
            <a:r>
              <a:rPr lang="en" sz="1800">
                <a:latin typeface="Times New Roman"/>
                <a:ea typeface="Times New Roman"/>
                <a:cs typeface="Times New Roman"/>
                <a:sym typeface="Times New Roman"/>
              </a:rPr>
              <a:t>	The work progress within a sprint can be represented on a sprint board maintained by the ScrumMaster. The sprint board contains a card to represent each task to be worked on during the sprint.</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4.	</a:t>
            </a:r>
            <a:r>
              <a:rPr lang="en" sz="1800">
                <a:solidFill>
                  <a:srgbClr val="6AA84F"/>
                </a:solidFill>
                <a:latin typeface="Times New Roman"/>
                <a:ea typeface="Times New Roman"/>
                <a:cs typeface="Times New Roman"/>
                <a:sym typeface="Times New Roman"/>
              </a:rPr>
              <a:t>Manage project knowledge</a:t>
            </a:r>
            <a:r>
              <a:rPr lang="en" sz="1800">
                <a:latin typeface="Times New Roman"/>
                <a:ea typeface="Times New Roman"/>
                <a:cs typeface="Times New Roman"/>
                <a:sym typeface="Times New Roman"/>
              </a:rPr>
              <a:t> - Agile approach is collaborative and is enhanced by team members possessing a broad skill base rather than a narrow specialization. (Schwalbe, 2019). In this way, managing project knowledge is handled by each team member. It is up to the project managers and their team to focus on integration of team member’s knowledge. The project managers also should provide opportunities for team members to acquire additional skills.</a:t>
            </a:r>
            <a:endParaRPr sz="1800">
              <a:latin typeface="Arial"/>
              <a:ea typeface="Arial"/>
              <a:cs typeface="Arial"/>
              <a:sym typeface="Arial"/>
            </a:endParaRPr>
          </a:p>
          <a:p>
            <a:pPr indent="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5.	</a:t>
            </a:r>
            <a:r>
              <a:rPr lang="en" sz="1800">
                <a:solidFill>
                  <a:srgbClr val="6AA84F"/>
                </a:solidFill>
                <a:latin typeface="Times New Roman"/>
                <a:ea typeface="Times New Roman"/>
                <a:cs typeface="Times New Roman"/>
                <a:sym typeface="Times New Roman"/>
              </a:rPr>
              <a:t>Monitor and control project work</a:t>
            </a:r>
            <a:r>
              <a:rPr lang="en" sz="1800">
                <a:latin typeface="Times New Roman"/>
                <a:ea typeface="Times New Roman"/>
                <a:cs typeface="Times New Roman"/>
                <a:sym typeface="Times New Roman"/>
              </a:rPr>
              <a:t> - Planning, monitoring, and controlling are all activities that happen in Agile projects.</a:t>
            </a:r>
            <a:endParaRPr sz="1800">
              <a:latin typeface="Arial"/>
              <a:ea typeface="Arial"/>
              <a:cs typeface="Arial"/>
              <a:sym typeface="Arial"/>
            </a:endParaRPr>
          </a:p>
          <a:p>
            <a:pPr indent="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6.	</a:t>
            </a:r>
            <a:r>
              <a:rPr lang="en" sz="1800">
                <a:solidFill>
                  <a:srgbClr val="6AA84F"/>
                </a:solidFill>
                <a:latin typeface="Times New Roman"/>
                <a:ea typeface="Times New Roman"/>
                <a:cs typeface="Times New Roman"/>
                <a:sym typeface="Times New Roman"/>
              </a:rPr>
              <a:t>Perform integrated change control</a:t>
            </a:r>
            <a:r>
              <a:rPr lang="en" sz="1800">
                <a:latin typeface="Times New Roman"/>
                <a:ea typeface="Times New Roman"/>
                <a:cs typeface="Times New Roman"/>
                <a:sym typeface="Times New Roman"/>
              </a:rPr>
              <a:t> - The team members determine how plans and components integrate.</a:t>
            </a:r>
            <a:endParaRPr sz="1800">
              <a:latin typeface="Arial"/>
              <a:ea typeface="Arial"/>
              <a:cs typeface="Arial"/>
              <a:sym typeface="Arial"/>
            </a:endParaRPr>
          </a:p>
          <a:p>
            <a:pPr indent="0" lvl="0" marL="0" marR="0" rtl="0" algn="l">
              <a:lnSpc>
                <a:spcPct val="115000"/>
              </a:lnSpc>
              <a:spcBef>
                <a:spcPts val="0"/>
              </a:spcBef>
              <a:spcAft>
                <a:spcPts val="0"/>
              </a:spcAft>
              <a:buNone/>
            </a:pPr>
            <a:r>
              <a:rPr lang="en" sz="1800">
                <a:latin typeface="Times New Roman"/>
                <a:ea typeface="Times New Roman"/>
                <a:cs typeface="Times New Roman"/>
                <a:sym typeface="Times New Roman"/>
              </a:rPr>
              <a:t>	</a:t>
            </a:r>
            <a:endParaRPr sz="1800">
              <a:latin typeface="Arial"/>
              <a:ea typeface="Arial"/>
              <a:cs typeface="Arial"/>
              <a:sym typeface="Arial"/>
            </a:endParaRPr>
          </a:p>
          <a:p>
            <a:pPr indent="457200" lvl="0" marL="0" marR="0" rtl="0" algn="l">
              <a:lnSpc>
                <a:spcPct val="115000"/>
              </a:lnSpc>
              <a:spcBef>
                <a:spcPts val="0"/>
              </a:spcBef>
              <a:spcAft>
                <a:spcPts val="0"/>
              </a:spcAft>
              <a:buNone/>
            </a:pPr>
            <a:r>
              <a:rPr lang="en" sz="1800">
                <a:latin typeface="Times New Roman"/>
                <a:ea typeface="Times New Roman"/>
                <a:cs typeface="Times New Roman"/>
                <a:sym typeface="Times New Roman"/>
              </a:rPr>
              <a:t>7.	</a:t>
            </a:r>
            <a:r>
              <a:rPr lang="en" sz="1800">
                <a:solidFill>
                  <a:srgbClr val="6AA84F"/>
                </a:solidFill>
                <a:latin typeface="Times New Roman"/>
                <a:ea typeface="Times New Roman"/>
                <a:cs typeface="Times New Roman"/>
                <a:sym typeface="Times New Roman"/>
              </a:rPr>
              <a:t>Close the project or phase</a:t>
            </a:r>
            <a:r>
              <a:rPr lang="en" sz="1800">
                <a:latin typeface="Times New Roman"/>
                <a:ea typeface="Times New Roman"/>
                <a:cs typeface="Times New Roman"/>
                <a:sym typeface="Times New Roman"/>
              </a:rPr>
              <a:t> - There has to be the end of the planning phase at some point. While Agile involves constant change, that doesn’t mean we continue forever. It’s important to keep a lesson’s learned log as we end the planning phase of the project to know what works to enhance the collaboration between team members in order to meet goals. 	</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199" name="Google Shape;199;g13eda698482_0_13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3eda698482_0_2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g13eda698482_0_2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3eda698482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g13eda698482_0_2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3eda698482_0_2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13eda698482_0_2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3eda698482_0_2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9" name="Google Shape;1049;g13eda698482_0_21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Additional Part 2 Speaking Notes</a:t>
            </a:r>
            <a:endParaRPr/>
          </a:p>
          <a:p>
            <a:pPr indent="-457200" lvl="0" marL="457200" marR="0" rtl="0" algn="l">
              <a:lnSpc>
                <a:spcPct val="115000"/>
              </a:lnSpc>
              <a:spcBef>
                <a:spcPts val="0"/>
              </a:spcBef>
              <a:spcAft>
                <a:spcPts val="0"/>
              </a:spcAft>
              <a:buNone/>
            </a:pPr>
            <a:r>
              <a:rPr lang="en" sz="1800">
                <a:latin typeface="Arial"/>
                <a:ea typeface="Arial"/>
                <a:cs typeface="Arial"/>
                <a:sym typeface="Arial"/>
              </a:rPr>
              <a:t>Good communication is considered one of the strengths of the agile approach when compared with more traditional methods of project management. Why is this so? Explain your answer in three to four paragraphs.</a:t>
            </a:r>
            <a:endParaRPr/>
          </a:p>
          <a:p>
            <a:pPr indent="-457200" lvl="0" marL="457200" marR="0" rtl="0" algn="l">
              <a:lnSpc>
                <a:spcPct val="115000"/>
              </a:lnSpc>
              <a:spcBef>
                <a:spcPts val="0"/>
              </a:spcBef>
              <a:spcAft>
                <a:spcPts val="0"/>
              </a:spcAft>
              <a:buNone/>
            </a:pPr>
            <a:r>
              <a:rPr lang="en" sz="1800">
                <a:latin typeface="Arial"/>
                <a:ea typeface="Arial"/>
                <a:cs typeface="Arial"/>
                <a:sym typeface="Arial"/>
              </a:rPr>
              <a:t> </a:t>
            </a:r>
            <a:endParaRPr/>
          </a:p>
          <a:p>
            <a:pPr indent="0" lvl="0" marL="0" marR="0" rtl="0" algn="l">
              <a:lnSpc>
                <a:spcPct val="115000"/>
              </a:lnSpc>
              <a:spcBef>
                <a:spcPts val="0"/>
              </a:spcBef>
              <a:spcAft>
                <a:spcPts val="0"/>
              </a:spcAft>
              <a:buNone/>
            </a:pPr>
            <a:r>
              <a:rPr lang="en" sz="1800">
                <a:latin typeface="Arial"/>
                <a:ea typeface="Arial"/>
                <a:cs typeface="Arial"/>
                <a:sym typeface="Arial"/>
              </a:rPr>
              <a:t>The agile approach to project management requires all communications be up to date, easily available, and reviewed regularly with stakeholders (Schwalbe). The structure inherently requires regular contact with the entire team and transparency between members’ progress and expectations. Good communication built into the project management framework then allows for a high acceptance for feedback and change. In turn, this allows constant feedback from team members and stakeholders ultimately creating a better output within the project timeline. (Carr) </a:t>
            </a:r>
            <a:endParaRPr/>
          </a:p>
          <a:p>
            <a:pPr indent="457200" lvl="0" marL="0" marR="0" rtl="0" algn="l">
              <a:lnSpc>
                <a:spcPct val="115000"/>
              </a:lnSpc>
              <a:spcBef>
                <a:spcPts val="0"/>
              </a:spcBef>
              <a:spcAft>
                <a:spcPts val="0"/>
              </a:spcAft>
              <a:buNone/>
            </a:pPr>
            <a:r>
              <a:rPr lang="en" sz="1800">
                <a:latin typeface="Arial"/>
                <a:ea typeface="Arial"/>
                <a:cs typeface="Arial"/>
                <a:sym typeface="Arial"/>
              </a:rPr>
              <a:t>IT projects typically require a lot of adaptability because the timeline and framework for the project may not necessarily be linear. Competitors release competing products, stakeholder expectations change, and user testing offers unexpected feedback. As requirements change to better the product overall, rapid, and effective notification of changes to the team is essential. All projects require great communication but with an agile perspective, it simply is not an option to deprioritize communications and communication skills within the team or the whole structure and schedule falls apart. Testers don’t know what they’re looking for, programmers don’t know features to prioritize, and stakeholders are unaware of resource constraints and change requests. </a:t>
            </a:r>
            <a:endParaRPr/>
          </a:p>
          <a:p>
            <a:pPr indent="0" lvl="0" marL="0" marR="0" rtl="0" algn="l">
              <a:lnSpc>
                <a:spcPct val="115000"/>
              </a:lnSpc>
              <a:spcBef>
                <a:spcPts val="0"/>
              </a:spcBef>
              <a:spcAft>
                <a:spcPts val="0"/>
              </a:spcAft>
              <a:buNone/>
            </a:pPr>
            <a:r>
              <a:rPr lang="en" sz="1800">
                <a:latin typeface="Arial"/>
                <a:ea typeface="Arial"/>
                <a:cs typeface="Arial"/>
                <a:sym typeface="Arial"/>
              </a:rPr>
              <a:t>	Dependencies within phases of complex projects require that the team in is in constant communication with each other so they can plan their individual schedules. If a team member is working on a phase that cannot begin until another phase is complete, the progress of the phase before must be communicated regularly in order for other team members to know when to expect to start their work. Ideally in planning a project with an agile approach fully embraced by the company culture, surprises and confusion are minimized throughout the life of the project. </a:t>
            </a:r>
            <a:endParaRPr/>
          </a:p>
          <a:p>
            <a:pPr indent="0" lvl="0" marL="0" marR="0" rtl="0" algn="l">
              <a:lnSpc>
                <a:spcPct val="115000"/>
              </a:lnSpc>
              <a:spcBef>
                <a:spcPts val="0"/>
              </a:spcBef>
              <a:spcAft>
                <a:spcPts val="0"/>
              </a:spcAft>
              <a:buNone/>
            </a:pPr>
            <a:r>
              <a:rPr lang="en" sz="1800">
                <a:latin typeface="Arial"/>
                <a:ea typeface="Arial"/>
                <a:cs typeface="Arial"/>
                <a:sym typeface="Arial"/>
              </a:rPr>
              <a:t>	No matter the project, communication and team cooperation is the key to meeting time, scope, and budget constraints, but more importantly, great communication frameworks and skills build solid products with input and feedback from all invested. </a:t>
            </a:r>
            <a:endParaRPr/>
          </a:p>
          <a:p>
            <a:pPr indent="0" lvl="0" marL="0" rtl="0" algn="l">
              <a:spcBef>
                <a:spcPts val="0"/>
              </a:spcBef>
              <a:spcAft>
                <a:spcPts val="0"/>
              </a:spcAft>
              <a:buNone/>
            </a:pPr>
            <a:r>
              <a:t/>
            </a:r>
            <a:endParaRPr/>
          </a:p>
        </p:txBody>
      </p:sp>
      <p:sp>
        <p:nvSpPr>
          <p:cNvPr id="1050" name="Google Shape;1050;g13eda698482_0_21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3eda698482_0_2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13eda698482_0_2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3f8a6a277c_1_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13f8a6a277c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3eda698482_0_2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3eda698482_0_22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g13eda698482_0_22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3f8a6a277c_1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13f8a6a277c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3eda698482_0_2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g13eda698482_0_2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3eda698482_0_2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13eda698482_0_2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eda698482_0_13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3eda698482_0_13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13eda698482_0_2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13eda698482_0_2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3eda698482_0_2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13eda698482_0_2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3eda698482_0_22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g13eda698482_0_2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eda698482_0_1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3eda698482_0_1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eda698482_0_1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3eda698482_0_1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eda698482_0_1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13eda698482_0_14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lang="en" sz="1800">
                <a:latin typeface="Times New Roman"/>
                <a:ea typeface="Times New Roman"/>
                <a:cs typeface="Times New Roman"/>
                <a:sym typeface="Times New Roman"/>
              </a:rPr>
              <a:t>Conducting a solid kick-off meeting is a crucial step to get projects started on the right track. This meeting will introduce the project and energize team members by clarifying key stakeholders, reviewing project goals, and discussing future plans in an agile environment. The key points of the meeting will include:</a:t>
            </a:r>
            <a:endParaRPr/>
          </a:p>
          <a:p>
            <a:pPr indent="0" lvl="0" marL="0" marR="0" rtl="0" algn="l">
              <a:lnSpc>
                <a:spcPct val="100000"/>
              </a:lnSpc>
              <a:spcBef>
                <a:spcPts val="0"/>
              </a:spcBef>
              <a:spcAft>
                <a:spcPts val="0"/>
              </a:spcAft>
              <a:buClr>
                <a:schemeClr val="dk1"/>
              </a:buClr>
              <a:buSzPts val="1800"/>
              <a:buFont typeface="Calibri"/>
              <a:buNone/>
            </a:pPr>
            <a:r>
              <a:t/>
            </a:r>
            <a:endParaRPr sz="1800">
              <a:latin typeface="Arial"/>
              <a:ea typeface="Arial"/>
              <a:cs typeface="Arial"/>
              <a:sym typeface="Arial"/>
            </a:endParaRPr>
          </a:p>
          <a:p>
            <a:pPr indent="0" lvl="0" marL="0" rtl="0" algn="l">
              <a:spcBef>
                <a:spcPts val="0"/>
              </a:spcBef>
              <a:spcAft>
                <a:spcPts val="0"/>
              </a:spcAft>
              <a:buNone/>
            </a:pPr>
            <a:r>
              <a:rPr lang="en"/>
              <a:t>Read slide</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800"/>
              <a:buFont typeface="Times New Roman"/>
              <a:buNone/>
            </a:pPr>
            <a:r>
              <a:rPr lang="en" sz="1800">
                <a:latin typeface="Times New Roman"/>
                <a:ea typeface="Times New Roman"/>
                <a:cs typeface="Times New Roman"/>
                <a:sym typeface="Times New Roman"/>
              </a:rPr>
              <a:t>The meeting should include a list of action items to be sent out in a meeting minutes memorandum. It’s important that stakeholders and team members receive the meeting minutes within a day or so of the kickoff meeting so the next steps in the project are clear.</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235" name="Google Shape;235;g13eda698482_0_14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f8a6a277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3f8a6a277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eda698482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3eda698482_0_1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descr="Tag=AccentColor&#10;Flavor=Light&#10;Target=FillAndLine" id="57" name="Google Shape;57;p14"/>
          <p:cNvSpPr/>
          <p:nvPr/>
        </p:nvSpPr>
        <p:spPr>
          <a:xfrm>
            <a:off x="628650" y="3552662"/>
            <a:ext cx="3182692" cy="20574"/>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txBox="1"/>
          <p:nvPr>
            <p:ph type="ctrTitle"/>
          </p:nvPr>
        </p:nvSpPr>
        <p:spPr>
          <a:xfrm>
            <a:off x="630936" y="336042"/>
            <a:ext cx="7886700" cy="30519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lt1"/>
              </a:buClr>
              <a:buSzPts val="7200"/>
              <a:buFont typeface="Arial"/>
              <a:buNone/>
              <a:defRPr sz="7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subTitle"/>
          </p:nvPr>
        </p:nvSpPr>
        <p:spPr>
          <a:xfrm>
            <a:off x="630936" y="3737610"/>
            <a:ext cx="7886700" cy="843600"/>
          </a:xfrm>
          <a:prstGeom prst="rect">
            <a:avLst/>
          </a:prstGeom>
          <a:noFill/>
          <a:ln>
            <a:noFill/>
          </a:ln>
        </p:spPr>
        <p:txBody>
          <a:bodyPr anchorCtr="0" anchor="t" bIns="34275" lIns="68575" spcFirstLastPara="1" rIns="68575" wrap="square" tIns="34275">
            <a:normAutofit/>
          </a:bodyPr>
          <a:lstStyle>
            <a:lvl1pPr lvl="0" rtl="0" algn="l">
              <a:lnSpc>
                <a:spcPct val="110000"/>
              </a:lnSpc>
              <a:spcBef>
                <a:spcPts val="800"/>
              </a:spcBef>
              <a:spcAft>
                <a:spcPts val="0"/>
              </a:spcAft>
              <a:buClr>
                <a:schemeClr val="lt1"/>
              </a:buClr>
              <a:buSzPts val="2100"/>
              <a:buNone/>
              <a:defRPr sz="2100"/>
            </a:lvl1pPr>
            <a:lvl2pPr lvl="1" rtl="0" algn="ctr">
              <a:lnSpc>
                <a:spcPct val="110000"/>
              </a:lnSpc>
              <a:spcBef>
                <a:spcPts val="400"/>
              </a:spcBef>
              <a:spcAft>
                <a:spcPts val="0"/>
              </a:spcAft>
              <a:buClr>
                <a:schemeClr val="lt1"/>
              </a:buClr>
              <a:buSzPts val="1500"/>
              <a:buNone/>
              <a:defRPr sz="1500"/>
            </a:lvl2pPr>
            <a:lvl3pPr lvl="2" rtl="0" algn="ctr">
              <a:lnSpc>
                <a:spcPct val="110000"/>
              </a:lnSpc>
              <a:spcBef>
                <a:spcPts val="400"/>
              </a:spcBef>
              <a:spcAft>
                <a:spcPts val="0"/>
              </a:spcAft>
              <a:buClr>
                <a:schemeClr val="lt1"/>
              </a:buClr>
              <a:buSzPts val="1400"/>
              <a:buNone/>
              <a:defRPr sz="1400"/>
            </a:lvl3pPr>
            <a:lvl4pPr lvl="3" rtl="0" algn="ctr">
              <a:lnSpc>
                <a:spcPct val="110000"/>
              </a:lnSpc>
              <a:spcBef>
                <a:spcPts val="400"/>
              </a:spcBef>
              <a:spcAft>
                <a:spcPts val="0"/>
              </a:spcAft>
              <a:buClr>
                <a:schemeClr val="lt1"/>
              </a:buClr>
              <a:buSzPts val="1200"/>
              <a:buNone/>
              <a:defRPr sz="1200"/>
            </a:lvl4pPr>
            <a:lvl5pPr lvl="4" rtl="0" algn="ctr">
              <a:lnSpc>
                <a:spcPct val="110000"/>
              </a:lnSpc>
              <a:spcBef>
                <a:spcPts val="400"/>
              </a:spcBef>
              <a:spcAft>
                <a:spcPts val="0"/>
              </a:spcAft>
              <a:buClr>
                <a:schemeClr val="lt1"/>
              </a:buClr>
              <a:buSzPts val="1200"/>
              <a:buNone/>
              <a:defRPr sz="1200"/>
            </a:lvl5pPr>
            <a:lvl6pPr lvl="5" rtl="0" algn="ctr">
              <a:lnSpc>
                <a:spcPct val="90000"/>
              </a:lnSpc>
              <a:spcBef>
                <a:spcPts val="4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60" name="Google Shape;60;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6"/>
          <p:cNvSpPr/>
          <p:nvPr/>
        </p:nvSpPr>
        <p:spPr>
          <a:xfrm>
            <a:off x="173355" y="182880"/>
            <a:ext cx="8793300" cy="4783500"/>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 name="Google Shape;72;p16"/>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lvl1pPr lvl="0" rtl="0" algn="ctr">
              <a:lnSpc>
                <a:spcPct val="85000"/>
              </a:lnSpc>
              <a:spcBef>
                <a:spcPts val="0"/>
              </a:spcBef>
              <a:spcAft>
                <a:spcPts val="0"/>
              </a:spcAft>
              <a:buClr>
                <a:srgbClr val="FFFFFF"/>
              </a:buClr>
              <a:buSzPts val="5400"/>
              <a:buFont typeface="Corbel"/>
              <a:buNone/>
              <a:defRPr b="1" sz="5400" cap="none">
                <a:solidFill>
                  <a:srgbClr val="FFFF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6"/>
          <p:cNvSpPr txBox="1"/>
          <p:nvPr>
            <p:ph idx="1" type="subTitle"/>
          </p:nvPr>
        </p:nvSpPr>
        <p:spPr>
          <a:xfrm>
            <a:off x="1282147" y="2902226"/>
            <a:ext cx="6576000" cy="10410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1100"/>
              </a:spcBef>
              <a:spcAft>
                <a:spcPts val="0"/>
              </a:spcAft>
              <a:buSzPts val="1300"/>
              <a:buNone/>
              <a:defRPr sz="1700">
                <a:solidFill>
                  <a:srgbClr val="FFFFFF"/>
                </a:solidFill>
              </a:defRPr>
            </a:lvl1pPr>
            <a:lvl2pPr lvl="1" rtl="0" algn="ctr">
              <a:lnSpc>
                <a:spcPct val="90000"/>
              </a:lnSpc>
              <a:spcBef>
                <a:spcPts val="200"/>
              </a:spcBef>
              <a:spcAft>
                <a:spcPts val="0"/>
              </a:spcAft>
              <a:buSzPts val="1300"/>
              <a:buNone/>
              <a:defRPr sz="1700"/>
            </a:lvl2pPr>
            <a:lvl3pPr lvl="2" rtl="0" algn="ctr">
              <a:lnSpc>
                <a:spcPct val="90000"/>
              </a:lnSpc>
              <a:spcBef>
                <a:spcPts val="300"/>
              </a:spcBef>
              <a:spcAft>
                <a:spcPts val="0"/>
              </a:spcAft>
              <a:buSzPts val="1300"/>
              <a:buNone/>
              <a:defRPr sz="1700"/>
            </a:lvl3pPr>
            <a:lvl4pPr lvl="3" rtl="0" algn="ctr">
              <a:lnSpc>
                <a:spcPct val="90000"/>
              </a:lnSpc>
              <a:spcBef>
                <a:spcPts val="300"/>
              </a:spcBef>
              <a:spcAft>
                <a:spcPts val="0"/>
              </a:spcAft>
              <a:buSzPts val="1200"/>
              <a:buNone/>
              <a:defRPr sz="1500"/>
            </a:lvl4pPr>
            <a:lvl5pPr lvl="4" rtl="0" algn="ctr">
              <a:lnSpc>
                <a:spcPct val="90000"/>
              </a:lnSpc>
              <a:spcBef>
                <a:spcPts val="300"/>
              </a:spcBef>
              <a:spcAft>
                <a:spcPts val="0"/>
              </a:spcAft>
              <a:buSzPts val="1200"/>
              <a:buNone/>
              <a:defRPr sz="1500"/>
            </a:lvl5pPr>
            <a:lvl6pPr lvl="5" rtl="0" algn="ctr">
              <a:lnSpc>
                <a:spcPct val="90000"/>
              </a:lnSpc>
              <a:spcBef>
                <a:spcPts val="300"/>
              </a:spcBef>
              <a:spcAft>
                <a:spcPts val="0"/>
              </a:spcAft>
              <a:buSzPts val="1200"/>
              <a:buNone/>
              <a:defRPr sz="1500"/>
            </a:lvl6pPr>
            <a:lvl7pPr lvl="6" rtl="0" algn="ctr">
              <a:lnSpc>
                <a:spcPct val="90000"/>
              </a:lnSpc>
              <a:spcBef>
                <a:spcPts val="300"/>
              </a:spcBef>
              <a:spcAft>
                <a:spcPts val="0"/>
              </a:spcAft>
              <a:buSzPts val="1200"/>
              <a:buNone/>
              <a:defRPr sz="1500"/>
            </a:lvl7pPr>
            <a:lvl8pPr lvl="7" rtl="0" algn="ctr">
              <a:lnSpc>
                <a:spcPct val="90000"/>
              </a:lnSpc>
              <a:spcBef>
                <a:spcPts val="300"/>
              </a:spcBef>
              <a:spcAft>
                <a:spcPts val="0"/>
              </a:spcAft>
              <a:buSzPts val="1200"/>
              <a:buNone/>
              <a:defRPr sz="1500"/>
            </a:lvl8pPr>
            <a:lvl9pPr lvl="8" rtl="0" algn="ctr">
              <a:lnSpc>
                <a:spcPct val="90000"/>
              </a:lnSpc>
              <a:spcBef>
                <a:spcPts val="300"/>
              </a:spcBef>
              <a:spcAft>
                <a:spcPts val="300"/>
              </a:spcAft>
              <a:buSzPts val="1200"/>
              <a:buNone/>
              <a:defRPr sz="1500"/>
            </a:lvl9pPr>
          </a:lstStyle>
          <a:p/>
        </p:txBody>
      </p:sp>
      <p:sp>
        <p:nvSpPr>
          <p:cNvPr id="74" name="Google Shape;74;p16"/>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rgbClr val="FFFFF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6"/>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rgbClr val="FFFFF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rgbClr val="FFFFFF"/>
                </a:solidFill>
                <a:latin typeface="Corbel"/>
                <a:ea typeface="Corbel"/>
                <a:cs typeface="Corbel"/>
                <a:sym typeface="Corbel"/>
              </a:defRPr>
            </a:lvl1pPr>
            <a:lvl2pPr indent="0" lvl="1" marL="0" rtl="0" algn="r">
              <a:spcBef>
                <a:spcPts val="0"/>
              </a:spcBef>
              <a:buNone/>
              <a:defRPr b="0" i="0" sz="900" u="none" cap="none" strike="noStrike">
                <a:solidFill>
                  <a:srgbClr val="FFFFFF"/>
                </a:solidFill>
                <a:latin typeface="Corbel"/>
                <a:ea typeface="Corbel"/>
                <a:cs typeface="Corbel"/>
                <a:sym typeface="Corbel"/>
              </a:defRPr>
            </a:lvl2pPr>
            <a:lvl3pPr indent="0" lvl="2" marL="0" rtl="0" algn="r">
              <a:spcBef>
                <a:spcPts val="0"/>
              </a:spcBef>
              <a:buNone/>
              <a:defRPr b="0" i="0" sz="900" u="none" cap="none" strike="noStrike">
                <a:solidFill>
                  <a:srgbClr val="FFFFFF"/>
                </a:solidFill>
                <a:latin typeface="Corbel"/>
                <a:ea typeface="Corbel"/>
                <a:cs typeface="Corbel"/>
                <a:sym typeface="Corbel"/>
              </a:defRPr>
            </a:lvl3pPr>
            <a:lvl4pPr indent="0" lvl="3" marL="0" rtl="0" algn="r">
              <a:spcBef>
                <a:spcPts val="0"/>
              </a:spcBef>
              <a:buNone/>
              <a:defRPr b="0" i="0" sz="900" u="none" cap="none" strike="noStrike">
                <a:solidFill>
                  <a:srgbClr val="FFFFFF"/>
                </a:solidFill>
                <a:latin typeface="Corbel"/>
                <a:ea typeface="Corbel"/>
                <a:cs typeface="Corbel"/>
                <a:sym typeface="Corbel"/>
              </a:defRPr>
            </a:lvl4pPr>
            <a:lvl5pPr indent="0" lvl="4" marL="0" rtl="0" algn="r">
              <a:spcBef>
                <a:spcPts val="0"/>
              </a:spcBef>
              <a:buNone/>
              <a:defRPr b="0" i="0" sz="900" u="none" cap="none" strike="noStrike">
                <a:solidFill>
                  <a:srgbClr val="FFFFFF"/>
                </a:solidFill>
                <a:latin typeface="Corbel"/>
                <a:ea typeface="Corbel"/>
                <a:cs typeface="Corbel"/>
                <a:sym typeface="Corbel"/>
              </a:defRPr>
            </a:lvl5pPr>
            <a:lvl6pPr indent="0" lvl="5" marL="0" rtl="0" algn="r">
              <a:spcBef>
                <a:spcPts val="0"/>
              </a:spcBef>
              <a:buNone/>
              <a:defRPr b="0" i="0" sz="900" u="none" cap="none" strike="noStrike">
                <a:solidFill>
                  <a:srgbClr val="FFFFFF"/>
                </a:solidFill>
                <a:latin typeface="Corbel"/>
                <a:ea typeface="Corbel"/>
                <a:cs typeface="Corbel"/>
                <a:sym typeface="Corbel"/>
              </a:defRPr>
            </a:lvl6pPr>
            <a:lvl7pPr indent="0" lvl="6" marL="0" rtl="0" algn="r">
              <a:spcBef>
                <a:spcPts val="0"/>
              </a:spcBef>
              <a:buNone/>
              <a:defRPr b="0" i="0" sz="900" u="none" cap="none" strike="noStrike">
                <a:solidFill>
                  <a:srgbClr val="FFFFFF"/>
                </a:solidFill>
                <a:latin typeface="Corbel"/>
                <a:ea typeface="Corbel"/>
                <a:cs typeface="Corbel"/>
                <a:sym typeface="Corbel"/>
              </a:defRPr>
            </a:lvl7pPr>
            <a:lvl8pPr indent="0" lvl="7" marL="0" rtl="0" algn="r">
              <a:spcBef>
                <a:spcPts val="0"/>
              </a:spcBef>
              <a:buNone/>
              <a:defRPr b="0" i="0" sz="900" u="none" cap="none" strike="noStrike">
                <a:solidFill>
                  <a:srgbClr val="FFFFFF"/>
                </a:solidFill>
                <a:latin typeface="Corbel"/>
                <a:ea typeface="Corbel"/>
                <a:cs typeface="Corbel"/>
                <a:sym typeface="Corbel"/>
              </a:defRPr>
            </a:lvl8pPr>
            <a:lvl9pPr indent="0" lvl="8" marL="0" rtl="0" algn="r">
              <a:spcBef>
                <a:spcPts val="0"/>
              </a:spcBef>
              <a:buNone/>
              <a:defRPr b="0" i="0" sz="900" u="none" cap="none" strike="noStrike">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cxnSp>
        <p:nvCxnSpPr>
          <p:cNvPr id="77" name="Google Shape;77;p16"/>
          <p:cNvCxnSpPr/>
          <p:nvPr/>
        </p:nvCxnSpPr>
        <p:spPr>
          <a:xfrm>
            <a:off x="1483995" y="2800350"/>
            <a:ext cx="6172200"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8" name="Shape 78"/>
        <p:cNvGrpSpPr/>
        <p:nvPr/>
      </p:nvGrpSpPr>
      <p:grpSpPr>
        <a:xfrm>
          <a:off x="0" y="0"/>
          <a:ext cx="0" cy="0"/>
          <a:chOff x="0" y="0"/>
          <a:chExt cx="0" cy="0"/>
        </a:xfrm>
      </p:grpSpPr>
      <p:sp>
        <p:nvSpPr>
          <p:cNvPr id="79" name="Google Shape;79;p17"/>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 name="Google Shape;80;p17"/>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100"/>
              </a:spcBef>
              <a:spcAft>
                <a:spcPts val="0"/>
              </a:spcAft>
              <a:buSzPts val="1100"/>
              <a:buChar char="•"/>
              <a:defRPr/>
            </a:lvl1pPr>
            <a:lvl2pPr indent="-298450" lvl="1" marL="914400" rtl="0" algn="l">
              <a:lnSpc>
                <a:spcPct val="90000"/>
              </a:lnSpc>
              <a:spcBef>
                <a:spcPts val="2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300"/>
              </a:spcAft>
              <a:buSzPts val="1100"/>
              <a:buChar char="•"/>
              <a:defRPr/>
            </a:lvl9pPr>
          </a:lstStyle>
          <a:p/>
        </p:txBody>
      </p:sp>
      <p:sp>
        <p:nvSpPr>
          <p:cNvPr id="81" name="Google Shape;81;p17"/>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829818" y="880181"/>
            <a:ext cx="7475100" cy="2194800"/>
          </a:xfrm>
          <a:prstGeom prst="rect">
            <a:avLst/>
          </a:prstGeom>
          <a:noFill/>
          <a:ln>
            <a:noFill/>
          </a:ln>
        </p:spPr>
        <p:txBody>
          <a:bodyPr anchorCtr="0" anchor="b" bIns="34275" lIns="68575" spcFirstLastPara="1" rIns="68575" wrap="square" tIns="34275">
            <a:noAutofit/>
          </a:bodyPr>
          <a:lstStyle>
            <a:lvl1pPr lvl="0" rtl="0" algn="ctr">
              <a:lnSpc>
                <a:spcPct val="85000"/>
              </a:lnSpc>
              <a:spcBef>
                <a:spcPts val="0"/>
              </a:spcBef>
              <a:spcAft>
                <a:spcPts val="0"/>
              </a:spcAft>
              <a:buClr>
                <a:schemeClr val="accent1"/>
              </a:buClr>
              <a:buSzPts val="5400"/>
              <a:buFont typeface="Corbel"/>
              <a:buNone/>
              <a:defRPr b="0" sz="54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8"/>
          <p:cNvSpPr txBox="1"/>
          <p:nvPr>
            <p:ph idx="1" type="body"/>
          </p:nvPr>
        </p:nvSpPr>
        <p:spPr>
          <a:xfrm>
            <a:off x="1282446" y="3115890"/>
            <a:ext cx="6576900" cy="1022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1100"/>
              </a:spcBef>
              <a:spcAft>
                <a:spcPts val="0"/>
              </a:spcAft>
              <a:buSzPts val="1300"/>
              <a:buNone/>
              <a:defRPr sz="1700">
                <a:solidFill>
                  <a:schemeClr val="accent1"/>
                </a:solidFill>
              </a:defRPr>
            </a:lvl1pPr>
            <a:lvl2pPr indent="-228600" lvl="1" marL="914400" rtl="0" algn="l">
              <a:lnSpc>
                <a:spcPct val="90000"/>
              </a:lnSpc>
              <a:spcBef>
                <a:spcPts val="200"/>
              </a:spcBef>
              <a:spcAft>
                <a:spcPts val="0"/>
              </a:spcAft>
              <a:buSzPts val="1100"/>
              <a:buNone/>
              <a:defRPr sz="1400">
                <a:solidFill>
                  <a:srgbClr val="888888"/>
                </a:solidFill>
              </a:defRPr>
            </a:lvl2pPr>
            <a:lvl3pPr indent="-228600" lvl="2" marL="1371600" rtl="0" algn="l">
              <a:lnSpc>
                <a:spcPct val="90000"/>
              </a:lnSpc>
              <a:spcBef>
                <a:spcPts val="300"/>
              </a:spcBef>
              <a:spcAft>
                <a:spcPts val="0"/>
              </a:spcAft>
              <a:buSzPts val="1000"/>
              <a:buNone/>
              <a:defRPr sz="1200">
                <a:solidFill>
                  <a:srgbClr val="888888"/>
                </a:solidFill>
              </a:defRPr>
            </a:lvl3pPr>
            <a:lvl4pPr indent="-228600" lvl="3" marL="1828800" rtl="0" algn="l">
              <a:lnSpc>
                <a:spcPct val="90000"/>
              </a:lnSpc>
              <a:spcBef>
                <a:spcPts val="300"/>
              </a:spcBef>
              <a:spcAft>
                <a:spcPts val="0"/>
              </a:spcAft>
              <a:buSzPts val="800"/>
              <a:buNone/>
              <a:defRPr sz="1100">
                <a:solidFill>
                  <a:srgbClr val="888888"/>
                </a:solidFill>
              </a:defRPr>
            </a:lvl4pPr>
            <a:lvl5pPr indent="-228600" lvl="4" marL="2286000" rtl="0" algn="l">
              <a:lnSpc>
                <a:spcPct val="90000"/>
              </a:lnSpc>
              <a:spcBef>
                <a:spcPts val="300"/>
              </a:spcBef>
              <a:spcAft>
                <a:spcPts val="0"/>
              </a:spcAft>
              <a:buSzPts val="800"/>
              <a:buNone/>
              <a:defRPr sz="1100">
                <a:solidFill>
                  <a:srgbClr val="888888"/>
                </a:solidFill>
              </a:defRPr>
            </a:lvl5pPr>
            <a:lvl6pPr indent="-228600" lvl="5" marL="2743200" rtl="0" algn="l">
              <a:lnSpc>
                <a:spcPct val="90000"/>
              </a:lnSpc>
              <a:spcBef>
                <a:spcPts val="300"/>
              </a:spcBef>
              <a:spcAft>
                <a:spcPts val="0"/>
              </a:spcAft>
              <a:buSzPts val="800"/>
              <a:buNone/>
              <a:defRPr sz="1100">
                <a:solidFill>
                  <a:srgbClr val="888888"/>
                </a:solidFill>
              </a:defRPr>
            </a:lvl6pPr>
            <a:lvl7pPr indent="-228600" lvl="6" marL="3200400" rtl="0" algn="l">
              <a:lnSpc>
                <a:spcPct val="90000"/>
              </a:lnSpc>
              <a:spcBef>
                <a:spcPts val="300"/>
              </a:spcBef>
              <a:spcAft>
                <a:spcPts val="0"/>
              </a:spcAft>
              <a:buSzPts val="800"/>
              <a:buNone/>
              <a:defRPr sz="1100">
                <a:solidFill>
                  <a:srgbClr val="888888"/>
                </a:solidFill>
              </a:defRPr>
            </a:lvl7pPr>
            <a:lvl8pPr indent="-228600" lvl="7" marL="3657600" rtl="0" algn="l">
              <a:lnSpc>
                <a:spcPct val="90000"/>
              </a:lnSpc>
              <a:spcBef>
                <a:spcPts val="300"/>
              </a:spcBef>
              <a:spcAft>
                <a:spcPts val="0"/>
              </a:spcAft>
              <a:buSzPts val="800"/>
              <a:buNone/>
              <a:defRPr sz="1100">
                <a:solidFill>
                  <a:srgbClr val="888888"/>
                </a:solidFill>
              </a:defRPr>
            </a:lvl8pPr>
            <a:lvl9pPr indent="-228600" lvl="8" marL="4114800" rtl="0" algn="l">
              <a:lnSpc>
                <a:spcPct val="90000"/>
              </a:lnSpc>
              <a:spcBef>
                <a:spcPts val="300"/>
              </a:spcBef>
              <a:spcAft>
                <a:spcPts val="300"/>
              </a:spcAft>
              <a:buSzPts val="800"/>
              <a:buNone/>
              <a:defRPr sz="1100">
                <a:solidFill>
                  <a:srgbClr val="888888"/>
                </a:solidFill>
              </a:defRPr>
            </a:lvl9pPr>
          </a:lstStyle>
          <a:p/>
        </p:txBody>
      </p:sp>
      <p:sp>
        <p:nvSpPr>
          <p:cNvPr id="87" name="Google Shape;87;p18"/>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8" name="Google Shape;88;p18"/>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9" name="Google Shape;89;p18"/>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90" name="Google Shape;90;p18"/>
          <p:cNvCxnSpPr/>
          <p:nvPr/>
        </p:nvCxnSpPr>
        <p:spPr>
          <a:xfrm>
            <a:off x="1485900" y="3015306"/>
            <a:ext cx="6172200"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1" name="Shape 91"/>
        <p:cNvGrpSpPr/>
        <p:nvPr/>
      </p:nvGrpSpPr>
      <p:grpSpPr>
        <a:xfrm>
          <a:off x="0" y="0"/>
          <a:ext cx="0" cy="0"/>
          <a:chOff x="0" y="0"/>
          <a:chExt cx="0" cy="0"/>
        </a:xfrm>
      </p:grpSpPr>
      <p:sp>
        <p:nvSpPr>
          <p:cNvPr id="92" name="Google Shape;92;p19"/>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9"/>
          <p:cNvSpPr txBox="1"/>
          <p:nvPr>
            <p:ph idx="1" type="body"/>
          </p:nvPr>
        </p:nvSpPr>
        <p:spPr>
          <a:xfrm>
            <a:off x="857250" y="1543049"/>
            <a:ext cx="3566400" cy="30174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1100"/>
              </a:spcBef>
              <a:spcAft>
                <a:spcPts val="0"/>
              </a:spcAft>
              <a:buSzPts val="1300"/>
              <a:buChar char="•"/>
              <a:defRPr sz="1700"/>
            </a:lvl1pPr>
            <a:lvl2pPr indent="-304800" lvl="1" marL="914400" rtl="0" algn="l">
              <a:lnSpc>
                <a:spcPct val="90000"/>
              </a:lnSpc>
              <a:spcBef>
                <a:spcPts val="200"/>
              </a:spcBef>
              <a:spcAft>
                <a:spcPts val="0"/>
              </a:spcAft>
              <a:buSzPts val="1200"/>
              <a:buChar char="•"/>
              <a:defRPr sz="1500"/>
            </a:lvl2pPr>
            <a:lvl3pPr indent="-298450" lvl="2" marL="1371600" rtl="0" algn="l">
              <a:lnSpc>
                <a:spcPct val="90000"/>
              </a:lnSpc>
              <a:spcBef>
                <a:spcPts val="300"/>
              </a:spcBef>
              <a:spcAft>
                <a:spcPts val="0"/>
              </a:spcAft>
              <a:buSzPts val="1100"/>
              <a:buChar char="•"/>
              <a:defRPr sz="14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300"/>
              </a:spcAft>
              <a:buSzPts val="1000"/>
              <a:buChar char="•"/>
              <a:defRPr sz="1200"/>
            </a:lvl9pPr>
          </a:lstStyle>
          <a:p/>
        </p:txBody>
      </p:sp>
      <p:sp>
        <p:nvSpPr>
          <p:cNvPr id="94" name="Google Shape;94;p19"/>
          <p:cNvSpPr txBox="1"/>
          <p:nvPr>
            <p:ph idx="2" type="body"/>
          </p:nvPr>
        </p:nvSpPr>
        <p:spPr>
          <a:xfrm>
            <a:off x="4700709" y="1543050"/>
            <a:ext cx="3566400" cy="30174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1100"/>
              </a:spcBef>
              <a:spcAft>
                <a:spcPts val="0"/>
              </a:spcAft>
              <a:buSzPts val="1300"/>
              <a:buChar char="•"/>
              <a:defRPr sz="1700"/>
            </a:lvl1pPr>
            <a:lvl2pPr indent="-304800" lvl="1" marL="914400" rtl="0" algn="l">
              <a:lnSpc>
                <a:spcPct val="90000"/>
              </a:lnSpc>
              <a:spcBef>
                <a:spcPts val="200"/>
              </a:spcBef>
              <a:spcAft>
                <a:spcPts val="0"/>
              </a:spcAft>
              <a:buSzPts val="1200"/>
              <a:buChar char="•"/>
              <a:defRPr sz="1500"/>
            </a:lvl2pPr>
            <a:lvl3pPr indent="-298450" lvl="2" marL="1371600" rtl="0" algn="l">
              <a:lnSpc>
                <a:spcPct val="90000"/>
              </a:lnSpc>
              <a:spcBef>
                <a:spcPts val="300"/>
              </a:spcBef>
              <a:spcAft>
                <a:spcPts val="0"/>
              </a:spcAft>
              <a:buSzPts val="1100"/>
              <a:buChar char="•"/>
              <a:defRPr sz="14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300"/>
              </a:spcAft>
              <a:buSzPts val="1000"/>
              <a:buChar char="•"/>
              <a:defRPr sz="1200"/>
            </a:lvl9pPr>
          </a:lstStyle>
          <a:p/>
        </p:txBody>
      </p:sp>
      <p:sp>
        <p:nvSpPr>
          <p:cNvPr id="95" name="Google Shape;95;p19"/>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8" name="Shape 98"/>
        <p:cNvGrpSpPr/>
        <p:nvPr/>
      </p:nvGrpSpPr>
      <p:grpSpPr>
        <a:xfrm>
          <a:off x="0" y="0"/>
          <a:ext cx="0" cy="0"/>
          <a:chOff x="0" y="0"/>
          <a:chExt cx="0" cy="0"/>
        </a:xfrm>
      </p:grpSpPr>
      <p:sp>
        <p:nvSpPr>
          <p:cNvPr id="99" name="Google Shape;99;p20"/>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0" name="Google Shape;100;p20"/>
          <p:cNvSpPr txBox="1"/>
          <p:nvPr>
            <p:ph idx="1" type="body"/>
          </p:nvPr>
        </p:nvSpPr>
        <p:spPr>
          <a:xfrm>
            <a:off x="857250" y="1501133"/>
            <a:ext cx="3566400" cy="582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0"/>
              </a:spcBef>
              <a:spcAft>
                <a:spcPts val="0"/>
              </a:spcAft>
              <a:buSzPts val="1400"/>
              <a:buNone/>
              <a:defRPr b="1" sz="1800"/>
            </a:lvl1pPr>
            <a:lvl2pPr indent="-228600" lvl="1" marL="914400" rtl="0" algn="l">
              <a:lnSpc>
                <a:spcPct val="90000"/>
              </a:lnSpc>
              <a:spcBef>
                <a:spcPts val="200"/>
              </a:spcBef>
              <a:spcAft>
                <a:spcPts val="0"/>
              </a:spcAft>
              <a:buSzPts val="1200"/>
              <a:buNone/>
              <a:defRPr b="1" sz="1500"/>
            </a:lvl2pPr>
            <a:lvl3pPr indent="-228600" lvl="2" marL="1371600" rtl="0" algn="l">
              <a:lnSpc>
                <a:spcPct val="90000"/>
              </a:lnSpc>
              <a:spcBef>
                <a:spcPts val="300"/>
              </a:spcBef>
              <a:spcAft>
                <a:spcPts val="0"/>
              </a:spcAft>
              <a:buSzPts val="1100"/>
              <a:buNone/>
              <a:defRPr b="1" sz="1400"/>
            </a:lvl3pPr>
            <a:lvl4pPr indent="-228600" lvl="3" marL="1828800" rtl="0" algn="l">
              <a:lnSpc>
                <a:spcPct val="90000"/>
              </a:lnSpc>
              <a:spcBef>
                <a:spcPts val="300"/>
              </a:spcBef>
              <a:spcAft>
                <a:spcPts val="0"/>
              </a:spcAft>
              <a:buSzPts val="1000"/>
              <a:buNone/>
              <a:defRPr b="1" sz="1200"/>
            </a:lvl4pPr>
            <a:lvl5pPr indent="-228600" lvl="4" marL="2286000" rtl="0" algn="l">
              <a:lnSpc>
                <a:spcPct val="90000"/>
              </a:lnSpc>
              <a:spcBef>
                <a:spcPts val="300"/>
              </a:spcBef>
              <a:spcAft>
                <a:spcPts val="0"/>
              </a:spcAft>
              <a:buSzPts val="1000"/>
              <a:buNone/>
              <a:defRPr b="1" sz="1200"/>
            </a:lvl5pPr>
            <a:lvl6pPr indent="-228600" lvl="5" marL="2743200" rtl="0" algn="l">
              <a:lnSpc>
                <a:spcPct val="90000"/>
              </a:lnSpc>
              <a:spcBef>
                <a:spcPts val="300"/>
              </a:spcBef>
              <a:spcAft>
                <a:spcPts val="0"/>
              </a:spcAft>
              <a:buSzPts val="1000"/>
              <a:buNone/>
              <a:defRPr b="1" sz="1200"/>
            </a:lvl6pPr>
            <a:lvl7pPr indent="-228600" lvl="6" marL="3200400" rtl="0" algn="l">
              <a:lnSpc>
                <a:spcPct val="90000"/>
              </a:lnSpc>
              <a:spcBef>
                <a:spcPts val="300"/>
              </a:spcBef>
              <a:spcAft>
                <a:spcPts val="0"/>
              </a:spcAft>
              <a:buSzPts val="1000"/>
              <a:buNone/>
              <a:defRPr b="1" sz="1200"/>
            </a:lvl7pPr>
            <a:lvl8pPr indent="-228600" lvl="7" marL="3657600" rtl="0" algn="l">
              <a:lnSpc>
                <a:spcPct val="90000"/>
              </a:lnSpc>
              <a:spcBef>
                <a:spcPts val="300"/>
              </a:spcBef>
              <a:spcAft>
                <a:spcPts val="0"/>
              </a:spcAft>
              <a:buSzPts val="1000"/>
              <a:buNone/>
              <a:defRPr b="1" sz="1200"/>
            </a:lvl8pPr>
            <a:lvl9pPr indent="-228600" lvl="8" marL="4114800" rtl="0" algn="l">
              <a:lnSpc>
                <a:spcPct val="90000"/>
              </a:lnSpc>
              <a:spcBef>
                <a:spcPts val="300"/>
              </a:spcBef>
              <a:spcAft>
                <a:spcPts val="300"/>
              </a:spcAft>
              <a:buSzPts val="1000"/>
              <a:buNone/>
              <a:defRPr b="1" sz="1200"/>
            </a:lvl9pPr>
          </a:lstStyle>
          <a:p/>
        </p:txBody>
      </p:sp>
      <p:sp>
        <p:nvSpPr>
          <p:cNvPr id="101" name="Google Shape;101;p20"/>
          <p:cNvSpPr txBox="1"/>
          <p:nvPr>
            <p:ph idx="2" type="body"/>
          </p:nvPr>
        </p:nvSpPr>
        <p:spPr>
          <a:xfrm>
            <a:off x="857250" y="2041112"/>
            <a:ext cx="3566400" cy="25377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1100"/>
              </a:spcBef>
              <a:spcAft>
                <a:spcPts val="0"/>
              </a:spcAft>
              <a:buSzPts val="1300"/>
              <a:buChar char="•"/>
              <a:defRPr sz="1700"/>
            </a:lvl1pPr>
            <a:lvl2pPr indent="-304800" lvl="1" marL="914400" rtl="0" algn="l">
              <a:lnSpc>
                <a:spcPct val="90000"/>
              </a:lnSpc>
              <a:spcBef>
                <a:spcPts val="200"/>
              </a:spcBef>
              <a:spcAft>
                <a:spcPts val="0"/>
              </a:spcAft>
              <a:buSzPts val="1200"/>
              <a:buChar char="•"/>
              <a:defRPr sz="1500"/>
            </a:lvl2pPr>
            <a:lvl3pPr indent="-298450" lvl="2" marL="1371600" rtl="0" algn="l">
              <a:lnSpc>
                <a:spcPct val="90000"/>
              </a:lnSpc>
              <a:spcBef>
                <a:spcPts val="300"/>
              </a:spcBef>
              <a:spcAft>
                <a:spcPts val="0"/>
              </a:spcAft>
              <a:buSzPts val="1100"/>
              <a:buChar char="•"/>
              <a:defRPr sz="14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300"/>
              </a:spcAft>
              <a:buSzPts val="1000"/>
              <a:buChar char="•"/>
              <a:defRPr sz="1200"/>
            </a:lvl9pPr>
          </a:lstStyle>
          <a:p/>
        </p:txBody>
      </p:sp>
      <p:sp>
        <p:nvSpPr>
          <p:cNvPr id="102" name="Google Shape;102;p20"/>
          <p:cNvSpPr txBox="1"/>
          <p:nvPr>
            <p:ph idx="3" type="body"/>
          </p:nvPr>
        </p:nvSpPr>
        <p:spPr>
          <a:xfrm>
            <a:off x="4701880" y="1499274"/>
            <a:ext cx="3566400" cy="5829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0"/>
              </a:spcBef>
              <a:spcAft>
                <a:spcPts val="0"/>
              </a:spcAft>
              <a:buSzPts val="1400"/>
              <a:buNone/>
              <a:defRPr b="1" sz="1800"/>
            </a:lvl1pPr>
            <a:lvl2pPr indent="-228600" lvl="1" marL="914400" rtl="0" algn="l">
              <a:lnSpc>
                <a:spcPct val="90000"/>
              </a:lnSpc>
              <a:spcBef>
                <a:spcPts val="200"/>
              </a:spcBef>
              <a:spcAft>
                <a:spcPts val="0"/>
              </a:spcAft>
              <a:buSzPts val="1200"/>
              <a:buNone/>
              <a:defRPr b="1" sz="1500"/>
            </a:lvl2pPr>
            <a:lvl3pPr indent="-228600" lvl="2" marL="1371600" rtl="0" algn="l">
              <a:lnSpc>
                <a:spcPct val="90000"/>
              </a:lnSpc>
              <a:spcBef>
                <a:spcPts val="300"/>
              </a:spcBef>
              <a:spcAft>
                <a:spcPts val="0"/>
              </a:spcAft>
              <a:buSzPts val="1100"/>
              <a:buNone/>
              <a:defRPr b="1" sz="1400"/>
            </a:lvl3pPr>
            <a:lvl4pPr indent="-228600" lvl="3" marL="1828800" rtl="0" algn="l">
              <a:lnSpc>
                <a:spcPct val="90000"/>
              </a:lnSpc>
              <a:spcBef>
                <a:spcPts val="300"/>
              </a:spcBef>
              <a:spcAft>
                <a:spcPts val="0"/>
              </a:spcAft>
              <a:buSzPts val="1000"/>
              <a:buNone/>
              <a:defRPr b="1" sz="1200"/>
            </a:lvl4pPr>
            <a:lvl5pPr indent="-228600" lvl="4" marL="2286000" rtl="0" algn="l">
              <a:lnSpc>
                <a:spcPct val="90000"/>
              </a:lnSpc>
              <a:spcBef>
                <a:spcPts val="300"/>
              </a:spcBef>
              <a:spcAft>
                <a:spcPts val="0"/>
              </a:spcAft>
              <a:buSzPts val="1000"/>
              <a:buNone/>
              <a:defRPr b="1" sz="1200"/>
            </a:lvl5pPr>
            <a:lvl6pPr indent="-228600" lvl="5" marL="2743200" rtl="0" algn="l">
              <a:lnSpc>
                <a:spcPct val="90000"/>
              </a:lnSpc>
              <a:spcBef>
                <a:spcPts val="300"/>
              </a:spcBef>
              <a:spcAft>
                <a:spcPts val="0"/>
              </a:spcAft>
              <a:buSzPts val="1000"/>
              <a:buNone/>
              <a:defRPr b="1" sz="1200"/>
            </a:lvl6pPr>
            <a:lvl7pPr indent="-228600" lvl="6" marL="3200400" rtl="0" algn="l">
              <a:lnSpc>
                <a:spcPct val="90000"/>
              </a:lnSpc>
              <a:spcBef>
                <a:spcPts val="300"/>
              </a:spcBef>
              <a:spcAft>
                <a:spcPts val="0"/>
              </a:spcAft>
              <a:buSzPts val="1000"/>
              <a:buNone/>
              <a:defRPr b="1" sz="1200"/>
            </a:lvl7pPr>
            <a:lvl8pPr indent="-228600" lvl="7" marL="3657600" rtl="0" algn="l">
              <a:lnSpc>
                <a:spcPct val="90000"/>
              </a:lnSpc>
              <a:spcBef>
                <a:spcPts val="300"/>
              </a:spcBef>
              <a:spcAft>
                <a:spcPts val="0"/>
              </a:spcAft>
              <a:buSzPts val="1000"/>
              <a:buNone/>
              <a:defRPr b="1" sz="1200"/>
            </a:lvl8pPr>
            <a:lvl9pPr indent="-228600" lvl="8" marL="4114800" rtl="0" algn="l">
              <a:lnSpc>
                <a:spcPct val="90000"/>
              </a:lnSpc>
              <a:spcBef>
                <a:spcPts val="300"/>
              </a:spcBef>
              <a:spcAft>
                <a:spcPts val="300"/>
              </a:spcAft>
              <a:buSzPts val="1000"/>
              <a:buNone/>
              <a:defRPr b="1" sz="1200"/>
            </a:lvl9pPr>
          </a:lstStyle>
          <a:p/>
        </p:txBody>
      </p:sp>
      <p:sp>
        <p:nvSpPr>
          <p:cNvPr id="103" name="Google Shape;103;p20"/>
          <p:cNvSpPr txBox="1"/>
          <p:nvPr>
            <p:ph idx="4" type="body"/>
          </p:nvPr>
        </p:nvSpPr>
        <p:spPr>
          <a:xfrm>
            <a:off x="4701880" y="2039492"/>
            <a:ext cx="3566400" cy="25377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1100"/>
              </a:spcBef>
              <a:spcAft>
                <a:spcPts val="0"/>
              </a:spcAft>
              <a:buSzPts val="1300"/>
              <a:buChar char="•"/>
              <a:defRPr sz="1700"/>
            </a:lvl1pPr>
            <a:lvl2pPr indent="-304800" lvl="1" marL="914400" rtl="0" algn="l">
              <a:lnSpc>
                <a:spcPct val="90000"/>
              </a:lnSpc>
              <a:spcBef>
                <a:spcPts val="200"/>
              </a:spcBef>
              <a:spcAft>
                <a:spcPts val="0"/>
              </a:spcAft>
              <a:buSzPts val="1200"/>
              <a:buChar char="•"/>
              <a:defRPr sz="1500"/>
            </a:lvl2pPr>
            <a:lvl3pPr indent="-298450" lvl="2" marL="1371600" rtl="0" algn="l">
              <a:lnSpc>
                <a:spcPct val="90000"/>
              </a:lnSpc>
              <a:spcBef>
                <a:spcPts val="300"/>
              </a:spcBef>
              <a:spcAft>
                <a:spcPts val="0"/>
              </a:spcAft>
              <a:buSzPts val="1100"/>
              <a:buChar char="•"/>
              <a:defRPr sz="14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300"/>
              </a:spcAft>
              <a:buSzPts val="1000"/>
              <a:buChar char="•"/>
              <a:defRPr sz="1200"/>
            </a:lvl9pPr>
          </a:lstStyle>
          <a:p/>
        </p:txBody>
      </p:sp>
      <p:sp>
        <p:nvSpPr>
          <p:cNvPr id="104" name="Google Shape;104;p20"/>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20"/>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20"/>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1"/>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9" name="Google Shape;109;p21"/>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1"/>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 name="Shape 112"/>
        <p:cNvGrpSpPr/>
        <p:nvPr/>
      </p:nvGrpSpPr>
      <p:grpSpPr>
        <a:xfrm>
          <a:off x="0" y="0"/>
          <a:ext cx="0" cy="0"/>
          <a:chOff x="0" y="0"/>
          <a:chExt cx="0" cy="0"/>
        </a:xfrm>
      </p:grpSpPr>
      <p:sp>
        <p:nvSpPr>
          <p:cNvPr id="113" name="Google Shape;113;p22"/>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2"/>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2"/>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6" name="Shape 116"/>
        <p:cNvGrpSpPr/>
        <p:nvPr/>
      </p:nvGrpSpPr>
      <p:grpSpPr>
        <a:xfrm>
          <a:off x="0" y="0"/>
          <a:ext cx="0" cy="0"/>
          <a:chOff x="0" y="0"/>
          <a:chExt cx="0" cy="0"/>
        </a:xfrm>
      </p:grpSpPr>
      <p:sp>
        <p:nvSpPr>
          <p:cNvPr id="117" name="Google Shape;117;p23"/>
          <p:cNvSpPr txBox="1"/>
          <p:nvPr>
            <p:ph type="title"/>
          </p:nvPr>
        </p:nvSpPr>
        <p:spPr>
          <a:xfrm>
            <a:off x="857250" y="822960"/>
            <a:ext cx="2949000" cy="1302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Corbel"/>
              <a:buNone/>
              <a:defRPr b="0"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8" name="Google Shape;118;p23"/>
          <p:cNvSpPr txBox="1"/>
          <p:nvPr>
            <p:ph idx="1" type="body"/>
          </p:nvPr>
        </p:nvSpPr>
        <p:spPr>
          <a:xfrm>
            <a:off x="4389119" y="822960"/>
            <a:ext cx="3909300" cy="3497700"/>
          </a:xfrm>
          <a:prstGeom prst="rect">
            <a:avLst/>
          </a:prstGeom>
          <a:noFill/>
          <a:ln>
            <a:noFill/>
          </a:ln>
        </p:spPr>
        <p:txBody>
          <a:bodyPr anchorCtr="0" anchor="t" bIns="34275" lIns="68575" spcFirstLastPara="1" rIns="68575" wrap="square" tIns="34275">
            <a:normAutofit/>
          </a:bodyPr>
          <a:lstStyle>
            <a:lvl1pPr indent="-349250" lvl="0" marL="457200" rtl="0" algn="l">
              <a:lnSpc>
                <a:spcPct val="90000"/>
              </a:lnSpc>
              <a:spcBef>
                <a:spcPts val="1100"/>
              </a:spcBef>
              <a:spcAft>
                <a:spcPts val="0"/>
              </a:spcAft>
              <a:buSzPts val="1900"/>
              <a:buChar char="•"/>
              <a:defRPr sz="2400"/>
            </a:lvl1pPr>
            <a:lvl2pPr indent="-336550" lvl="1" marL="914400" rtl="0" algn="l">
              <a:lnSpc>
                <a:spcPct val="90000"/>
              </a:lnSpc>
              <a:spcBef>
                <a:spcPts val="200"/>
              </a:spcBef>
              <a:spcAft>
                <a:spcPts val="0"/>
              </a:spcAft>
              <a:buSzPts val="1700"/>
              <a:buChar char="•"/>
              <a:defRPr sz="2100"/>
            </a:lvl2pPr>
            <a:lvl3pPr indent="-317500" lvl="2" marL="1371600" rtl="0" algn="l">
              <a:lnSpc>
                <a:spcPct val="90000"/>
              </a:lnSpc>
              <a:spcBef>
                <a:spcPts val="300"/>
              </a:spcBef>
              <a:spcAft>
                <a:spcPts val="0"/>
              </a:spcAft>
              <a:buSzPts val="1400"/>
              <a:buChar char="•"/>
              <a:defRPr sz="1800"/>
            </a:lvl3pPr>
            <a:lvl4pPr indent="-304800" lvl="3" marL="1828800" rtl="0" algn="l">
              <a:lnSpc>
                <a:spcPct val="90000"/>
              </a:lnSpc>
              <a:spcBef>
                <a:spcPts val="300"/>
              </a:spcBef>
              <a:spcAft>
                <a:spcPts val="0"/>
              </a:spcAft>
              <a:buSzPts val="1200"/>
              <a:buChar char="•"/>
              <a:defRPr sz="1500"/>
            </a:lvl4pPr>
            <a:lvl5pPr indent="-304800" lvl="4" marL="2286000" rtl="0" algn="l">
              <a:lnSpc>
                <a:spcPct val="90000"/>
              </a:lnSpc>
              <a:spcBef>
                <a:spcPts val="300"/>
              </a:spcBef>
              <a:spcAft>
                <a:spcPts val="0"/>
              </a:spcAft>
              <a:buSzPts val="1200"/>
              <a:buChar char="•"/>
              <a:defRPr sz="1500"/>
            </a:lvl5pPr>
            <a:lvl6pPr indent="-304800" lvl="5" marL="2743200" rtl="0" algn="l">
              <a:lnSpc>
                <a:spcPct val="90000"/>
              </a:lnSpc>
              <a:spcBef>
                <a:spcPts val="300"/>
              </a:spcBef>
              <a:spcAft>
                <a:spcPts val="0"/>
              </a:spcAft>
              <a:buSzPts val="1200"/>
              <a:buChar char="•"/>
              <a:defRPr sz="1500"/>
            </a:lvl6pPr>
            <a:lvl7pPr indent="-304800" lvl="6" marL="3200400" rtl="0" algn="l">
              <a:lnSpc>
                <a:spcPct val="90000"/>
              </a:lnSpc>
              <a:spcBef>
                <a:spcPts val="300"/>
              </a:spcBef>
              <a:spcAft>
                <a:spcPts val="0"/>
              </a:spcAft>
              <a:buSzPts val="1200"/>
              <a:buChar char="•"/>
              <a:defRPr sz="1500"/>
            </a:lvl7pPr>
            <a:lvl8pPr indent="-304800" lvl="7" marL="3657600" rtl="0" algn="l">
              <a:lnSpc>
                <a:spcPct val="90000"/>
              </a:lnSpc>
              <a:spcBef>
                <a:spcPts val="300"/>
              </a:spcBef>
              <a:spcAft>
                <a:spcPts val="0"/>
              </a:spcAft>
              <a:buSzPts val="1200"/>
              <a:buChar char="•"/>
              <a:defRPr sz="1500"/>
            </a:lvl8pPr>
            <a:lvl9pPr indent="-304800" lvl="8" marL="4114800" rtl="0" algn="l">
              <a:lnSpc>
                <a:spcPct val="90000"/>
              </a:lnSpc>
              <a:spcBef>
                <a:spcPts val="300"/>
              </a:spcBef>
              <a:spcAft>
                <a:spcPts val="300"/>
              </a:spcAft>
              <a:buSzPts val="1200"/>
              <a:buChar char="•"/>
              <a:defRPr sz="1500"/>
            </a:lvl9pPr>
          </a:lstStyle>
          <a:p/>
        </p:txBody>
      </p:sp>
      <p:sp>
        <p:nvSpPr>
          <p:cNvPr id="119" name="Google Shape;119;p23"/>
          <p:cNvSpPr txBox="1"/>
          <p:nvPr>
            <p:ph idx="2" type="body"/>
          </p:nvPr>
        </p:nvSpPr>
        <p:spPr>
          <a:xfrm>
            <a:off x="857250" y="2125980"/>
            <a:ext cx="2949000" cy="22632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000"/>
              <a:buNone/>
              <a:defRPr sz="1300"/>
            </a:lvl1pPr>
            <a:lvl2pPr indent="-228600" lvl="1" marL="914400" rtl="0" algn="l">
              <a:lnSpc>
                <a:spcPct val="90000"/>
              </a:lnSpc>
              <a:spcBef>
                <a:spcPts val="200"/>
              </a:spcBef>
              <a:spcAft>
                <a:spcPts val="0"/>
              </a:spcAft>
              <a:buSzPts val="700"/>
              <a:buNone/>
              <a:defRPr sz="900"/>
            </a:lvl2pPr>
            <a:lvl3pPr indent="-228600" lvl="2" marL="1371600" rtl="0" algn="l">
              <a:lnSpc>
                <a:spcPct val="90000"/>
              </a:lnSpc>
              <a:spcBef>
                <a:spcPts val="300"/>
              </a:spcBef>
              <a:spcAft>
                <a:spcPts val="0"/>
              </a:spcAft>
              <a:buSzPts val="600"/>
              <a:buNone/>
              <a:defRPr sz="800"/>
            </a:lvl3pPr>
            <a:lvl4pPr indent="-228600" lvl="3" marL="1828800" rtl="0" algn="l">
              <a:lnSpc>
                <a:spcPct val="90000"/>
              </a:lnSpc>
              <a:spcBef>
                <a:spcPts val="300"/>
              </a:spcBef>
              <a:spcAft>
                <a:spcPts val="0"/>
              </a:spcAft>
              <a:buSzPts val="500"/>
              <a:buNone/>
              <a:defRPr sz="700"/>
            </a:lvl4pPr>
            <a:lvl5pPr indent="-228600" lvl="4" marL="2286000" rtl="0" algn="l">
              <a:lnSpc>
                <a:spcPct val="90000"/>
              </a:lnSpc>
              <a:spcBef>
                <a:spcPts val="300"/>
              </a:spcBef>
              <a:spcAft>
                <a:spcPts val="0"/>
              </a:spcAft>
              <a:buSzPts val="500"/>
              <a:buNone/>
              <a:defRPr sz="700"/>
            </a:lvl5pPr>
            <a:lvl6pPr indent="-228600" lvl="5" marL="2743200" rtl="0" algn="l">
              <a:lnSpc>
                <a:spcPct val="90000"/>
              </a:lnSpc>
              <a:spcBef>
                <a:spcPts val="300"/>
              </a:spcBef>
              <a:spcAft>
                <a:spcPts val="0"/>
              </a:spcAft>
              <a:buSzPts val="500"/>
              <a:buNone/>
              <a:defRPr sz="700"/>
            </a:lvl6pPr>
            <a:lvl7pPr indent="-228600" lvl="6" marL="3200400" rtl="0" algn="l">
              <a:lnSpc>
                <a:spcPct val="90000"/>
              </a:lnSpc>
              <a:spcBef>
                <a:spcPts val="300"/>
              </a:spcBef>
              <a:spcAft>
                <a:spcPts val="0"/>
              </a:spcAft>
              <a:buSzPts val="500"/>
              <a:buNone/>
              <a:defRPr sz="700"/>
            </a:lvl7pPr>
            <a:lvl8pPr indent="-228600" lvl="7" marL="3657600" rtl="0" algn="l">
              <a:lnSpc>
                <a:spcPct val="90000"/>
              </a:lnSpc>
              <a:spcBef>
                <a:spcPts val="300"/>
              </a:spcBef>
              <a:spcAft>
                <a:spcPts val="0"/>
              </a:spcAft>
              <a:buSzPts val="500"/>
              <a:buNone/>
              <a:defRPr sz="700"/>
            </a:lvl8pPr>
            <a:lvl9pPr indent="-228600" lvl="8" marL="4114800" rtl="0" algn="l">
              <a:lnSpc>
                <a:spcPct val="90000"/>
              </a:lnSpc>
              <a:spcBef>
                <a:spcPts val="300"/>
              </a:spcBef>
              <a:spcAft>
                <a:spcPts val="300"/>
              </a:spcAft>
              <a:buSzPts val="500"/>
              <a:buNone/>
              <a:defRPr sz="700"/>
            </a:lvl9pPr>
          </a:lstStyle>
          <a:p/>
        </p:txBody>
      </p:sp>
      <p:sp>
        <p:nvSpPr>
          <p:cNvPr id="120" name="Google Shape;120;p23"/>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3"/>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3"/>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3" name="Shape 123"/>
        <p:cNvGrpSpPr/>
        <p:nvPr/>
      </p:nvGrpSpPr>
      <p:grpSpPr>
        <a:xfrm>
          <a:off x="0" y="0"/>
          <a:ext cx="0" cy="0"/>
          <a:chOff x="0" y="0"/>
          <a:chExt cx="0" cy="0"/>
        </a:xfrm>
      </p:grpSpPr>
      <p:sp>
        <p:nvSpPr>
          <p:cNvPr id="124" name="Google Shape;124;p24"/>
          <p:cNvSpPr txBox="1"/>
          <p:nvPr>
            <p:ph type="title"/>
          </p:nvPr>
        </p:nvSpPr>
        <p:spPr>
          <a:xfrm>
            <a:off x="857250" y="822960"/>
            <a:ext cx="2949000" cy="13029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accent1"/>
              </a:buClr>
              <a:buSzPts val="3000"/>
              <a:buFont typeface="Corbel"/>
              <a:buNone/>
              <a:defRPr b="0"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5" name="Google Shape;125;p24"/>
          <p:cNvSpPr/>
          <p:nvPr>
            <p:ph idx="2" type="pic"/>
          </p:nvPr>
        </p:nvSpPr>
        <p:spPr>
          <a:xfrm>
            <a:off x="4059936" y="802385"/>
            <a:ext cx="4574400" cy="3600600"/>
          </a:xfrm>
          <a:prstGeom prst="rect">
            <a:avLst/>
          </a:prstGeom>
          <a:noFill/>
          <a:ln>
            <a:noFill/>
          </a:ln>
        </p:spPr>
      </p:sp>
      <p:sp>
        <p:nvSpPr>
          <p:cNvPr id="126" name="Google Shape;126;p24"/>
          <p:cNvSpPr txBox="1"/>
          <p:nvPr>
            <p:ph idx="1" type="body"/>
          </p:nvPr>
        </p:nvSpPr>
        <p:spPr>
          <a:xfrm>
            <a:off x="857250" y="2125980"/>
            <a:ext cx="2949000" cy="21603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1000"/>
              <a:buNone/>
              <a:defRPr sz="1300"/>
            </a:lvl1pPr>
            <a:lvl2pPr indent="-228600" lvl="1" marL="914400" rtl="0" algn="l">
              <a:lnSpc>
                <a:spcPct val="90000"/>
              </a:lnSpc>
              <a:spcBef>
                <a:spcPts val="200"/>
              </a:spcBef>
              <a:spcAft>
                <a:spcPts val="0"/>
              </a:spcAft>
              <a:buSzPts val="700"/>
              <a:buNone/>
              <a:defRPr sz="900"/>
            </a:lvl2pPr>
            <a:lvl3pPr indent="-228600" lvl="2" marL="1371600" rtl="0" algn="l">
              <a:lnSpc>
                <a:spcPct val="90000"/>
              </a:lnSpc>
              <a:spcBef>
                <a:spcPts val="300"/>
              </a:spcBef>
              <a:spcAft>
                <a:spcPts val="0"/>
              </a:spcAft>
              <a:buSzPts val="600"/>
              <a:buNone/>
              <a:defRPr sz="800"/>
            </a:lvl3pPr>
            <a:lvl4pPr indent="-228600" lvl="3" marL="1828800" rtl="0" algn="l">
              <a:lnSpc>
                <a:spcPct val="90000"/>
              </a:lnSpc>
              <a:spcBef>
                <a:spcPts val="300"/>
              </a:spcBef>
              <a:spcAft>
                <a:spcPts val="0"/>
              </a:spcAft>
              <a:buSzPts val="500"/>
              <a:buNone/>
              <a:defRPr sz="700"/>
            </a:lvl4pPr>
            <a:lvl5pPr indent="-228600" lvl="4" marL="2286000" rtl="0" algn="l">
              <a:lnSpc>
                <a:spcPct val="90000"/>
              </a:lnSpc>
              <a:spcBef>
                <a:spcPts val="300"/>
              </a:spcBef>
              <a:spcAft>
                <a:spcPts val="0"/>
              </a:spcAft>
              <a:buSzPts val="500"/>
              <a:buNone/>
              <a:defRPr sz="700"/>
            </a:lvl5pPr>
            <a:lvl6pPr indent="-228600" lvl="5" marL="2743200" rtl="0" algn="l">
              <a:lnSpc>
                <a:spcPct val="90000"/>
              </a:lnSpc>
              <a:spcBef>
                <a:spcPts val="300"/>
              </a:spcBef>
              <a:spcAft>
                <a:spcPts val="0"/>
              </a:spcAft>
              <a:buSzPts val="500"/>
              <a:buNone/>
              <a:defRPr sz="700"/>
            </a:lvl6pPr>
            <a:lvl7pPr indent="-228600" lvl="6" marL="3200400" rtl="0" algn="l">
              <a:lnSpc>
                <a:spcPct val="90000"/>
              </a:lnSpc>
              <a:spcBef>
                <a:spcPts val="300"/>
              </a:spcBef>
              <a:spcAft>
                <a:spcPts val="0"/>
              </a:spcAft>
              <a:buSzPts val="500"/>
              <a:buNone/>
              <a:defRPr sz="700"/>
            </a:lvl7pPr>
            <a:lvl8pPr indent="-228600" lvl="7" marL="3657600" rtl="0" algn="l">
              <a:lnSpc>
                <a:spcPct val="90000"/>
              </a:lnSpc>
              <a:spcBef>
                <a:spcPts val="300"/>
              </a:spcBef>
              <a:spcAft>
                <a:spcPts val="0"/>
              </a:spcAft>
              <a:buSzPts val="500"/>
              <a:buNone/>
              <a:defRPr sz="700"/>
            </a:lvl8pPr>
            <a:lvl9pPr indent="-228600" lvl="8" marL="4114800" rtl="0" algn="l">
              <a:lnSpc>
                <a:spcPct val="90000"/>
              </a:lnSpc>
              <a:spcBef>
                <a:spcPts val="300"/>
              </a:spcBef>
              <a:spcAft>
                <a:spcPts val="300"/>
              </a:spcAft>
              <a:buSzPts val="500"/>
              <a:buNone/>
              <a:defRPr sz="700"/>
            </a:lvl9pPr>
          </a:lstStyle>
          <a:p/>
        </p:txBody>
      </p:sp>
      <p:sp>
        <p:nvSpPr>
          <p:cNvPr id="127" name="Google Shape;127;p24"/>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8" name="Google Shape;128;p24"/>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4"/>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0" name="Shape 130"/>
        <p:cNvGrpSpPr/>
        <p:nvPr/>
      </p:nvGrpSpPr>
      <p:grpSpPr>
        <a:xfrm>
          <a:off x="0" y="0"/>
          <a:ext cx="0" cy="0"/>
          <a:chOff x="0" y="0"/>
          <a:chExt cx="0" cy="0"/>
        </a:xfrm>
      </p:grpSpPr>
      <p:sp>
        <p:nvSpPr>
          <p:cNvPr id="131" name="Google Shape;131;p25"/>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2" name="Google Shape;132;p25"/>
          <p:cNvSpPr txBox="1"/>
          <p:nvPr>
            <p:ph idx="1" type="body"/>
          </p:nvPr>
        </p:nvSpPr>
        <p:spPr>
          <a:xfrm rot="5400000">
            <a:off x="3045053" y="-644700"/>
            <a:ext cx="3029100" cy="74046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100"/>
              </a:spcBef>
              <a:spcAft>
                <a:spcPts val="0"/>
              </a:spcAft>
              <a:buSzPts val="1100"/>
              <a:buChar char="•"/>
              <a:defRPr/>
            </a:lvl1pPr>
            <a:lvl2pPr indent="-298450" lvl="1" marL="914400" rtl="0" algn="l">
              <a:lnSpc>
                <a:spcPct val="90000"/>
              </a:lnSpc>
              <a:spcBef>
                <a:spcPts val="2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300"/>
              </a:spcAft>
              <a:buSzPts val="1100"/>
              <a:buChar char="•"/>
              <a:defRPr/>
            </a:lvl9pPr>
          </a:lstStyle>
          <a:p/>
        </p:txBody>
      </p:sp>
      <p:sp>
        <p:nvSpPr>
          <p:cNvPr id="133" name="Google Shape;133;p25"/>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4" name="Google Shape;134;p25"/>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5"/>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26"/>
          <p:cNvSpPr txBox="1"/>
          <p:nvPr>
            <p:ph type="title"/>
          </p:nvPr>
        </p:nvSpPr>
        <p:spPr>
          <a:xfrm rot="5400000">
            <a:off x="5386350" y="1728900"/>
            <a:ext cx="4057800" cy="1743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accen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8" name="Google Shape;138;p26"/>
          <p:cNvSpPr txBox="1"/>
          <p:nvPr>
            <p:ph idx="1" type="body"/>
          </p:nvPr>
        </p:nvSpPr>
        <p:spPr>
          <a:xfrm rot="5400000">
            <a:off x="1614375" y="-185700"/>
            <a:ext cx="4057800" cy="5572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1100"/>
              </a:spcBef>
              <a:spcAft>
                <a:spcPts val="0"/>
              </a:spcAft>
              <a:buSzPts val="1100"/>
              <a:buChar char="•"/>
              <a:defRPr/>
            </a:lvl1pPr>
            <a:lvl2pPr indent="-298450" lvl="1" marL="914400" rtl="0" algn="l">
              <a:lnSpc>
                <a:spcPct val="90000"/>
              </a:lnSpc>
              <a:spcBef>
                <a:spcPts val="2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300"/>
              </a:spcAft>
              <a:buSzPts val="1100"/>
              <a:buChar char="•"/>
              <a:defRPr/>
            </a:lvl9pPr>
          </a:lstStyle>
          <a:p/>
        </p:txBody>
      </p:sp>
      <p:sp>
        <p:nvSpPr>
          <p:cNvPr id="139" name="Google Shape;139;p26"/>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0" name="Google Shape;140;p26"/>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26"/>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p:spTree>
      <p:nvGrpSpPr>
        <p:cNvPr id="142" name="Shape 142"/>
        <p:cNvGrpSpPr/>
        <p:nvPr/>
      </p:nvGrpSpPr>
      <p:grpSpPr>
        <a:xfrm>
          <a:off x="0" y="0"/>
          <a:ext cx="0" cy="0"/>
          <a:chOff x="0" y="0"/>
          <a:chExt cx="0" cy="0"/>
        </a:xfrm>
      </p:grpSpPr>
      <p:pic>
        <p:nvPicPr>
          <p:cNvPr descr="photo of palm leaf on pink background&#10;" id="143" name="Google Shape;143;p27"/>
          <p:cNvPicPr preferRelativeResize="0"/>
          <p:nvPr/>
        </p:nvPicPr>
        <p:blipFill rotWithShape="1">
          <a:blip r:embed="rId2">
            <a:alphaModFix/>
          </a:blip>
          <a:srcRect b="0" l="0" r="0" t="0"/>
          <a:stretch/>
        </p:blipFill>
        <p:spPr>
          <a:xfrm>
            <a:off x="1143" y="0"/>
            <a:ext cx="9141715" cy="5143500"/>
          </a:xfrm>
          <a:prstGeom prst="rect">
            <a:avLst/>
          </a:prstGeom>
          <a:noFill/>
          <a:ln>
            <a:noFill/>
          </a:ln>
        </p:spPr>
      </p:pic>
      <p:sp>
        <p:nvSpPr>
          <p:cNvPr id="144" name="Google Shape;144;p27"/>
          <p:cNvSpPr/>
          <p:nvPr/>
        </p:nvSpPr>
        <p:spPr>
          <a:xfrm>
            <a:off x="686943" y="582930"/>
            <a:ext cx="7770000" cy="3977700"/>
          </a:xfrm>
          <a:prstGeom prst="rect">
            <a:avLst/>
          </a:prstGeom>
          <a:solidFill>
            <a:schemeClr val="lt1">
              <a:alpha val="949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5" name="Google Shape;145;p27"/>
          <p:cNvSpPr txBox="1"/>
          <p:nvPr>
            <p:ph type="ctrTitle"/>
          </p:nvPr>
        </p:nvSpPr>
        <p:spPr>
          <a:xfrm>
            <a:off x="5047938" y="1426464"/>
            <a:ext cx="2953200" cy="17907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3000"/>
              <a:buFont typeface="Arial"/>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6" name="Google Shape;146;p27"/>
          <p:cNvSpPr txBox="1"/>
          <p:nvPr>
            <p:ph idx="1" type="subTitle"/>
          </p:nvPr>
        </p:nvSpPr>
        <p:spPr>
          <a:xfrm>
            <a:off x="5047938" y="3284982"/>
            <a:ext cx="2953200" cy="4296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800"/>
              </a:spcBef>
              <a:spcAft>
                <a:spcPts val="0"/>
              </a:spcAft>
              <a:buClr>
                <a:schemeClr val="dk1"/>
              </a:buClr>
              <a:buSzPts val="1500"/>
              <a:buNone/>
              <a:defRPr sz="15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300"/>
              </a:spcAft>
              <a:buClr>
                <a:schemeClr val="dk1"/>
              </a:buClr>
              <a:buSzPts val="1200"/>
              <a:buNone/>
              <a:defRPr sz="1200"/>
            </a:lvl9pPr>
          </a:lstStyle>
          <a:p/>
        </p:txBody>
      </p:sp>
      <p:sp>
        <p:nvSpPr>
          <p:cNvPr id="147" name="Google Shape;147;p27"/>
          <p:cNvSpPr/>
          <p:nvPr>
            <p:ph idx="2" type="pic"/>
          </p:nvPr>
        </p:nvSpPr>
        <p:spPr>
          <a:xfrm>
            <a:off x="1045369" y="857250"/>
            <a:ext cx="3771900" cy="3429000"/>
          </a:xfrm>
          <a:prstGeom prst="rect">
            <a:avLst/>
          </a:prstGeom>
          <a:solidFill>
            <a:schemeClr val="accent4"/>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Org chart">
  <p:cSld name="4_Org chart">
    <p:spTree>
      <p:nvGrpSpPr>
        <p:cNvPr id="148" name="Shape 148"/>
        <p:cNvGrpSpPr/>
        <p:nvPr/>
      </p:nvGrpSpPr>
      <p:grpSpPr>
        <a:xfrm>
          <a:off x="0" y="0"/>
          <a:ext cx="0" cy="0"/>
          <a:chOff x="0" y="0"/>
          <a:chExt cx="0" cy="0"/>
        </a:xfrm>
      </p:grpSpPr>
      <p:pic>
        <p:nvPicPr>
          <p:cNvPr id="149" name="Google Shape;149;p28"/>
          <p:cNvPicPr preferRelativeResize="0"/>
          <p:nvPr/>
        </p:nvPicPr>
        <p:blipFill rotWithShape="1">
          <a:blip r:embed="rId2">
            <a:alphaModFix/>
          </a:blip>
          <a:srcRect b="7806" l="0" r="0" t="7798"/>
          <a:stretch/>
        </p:blipFill>
        <p:spPr>
          <a:xfrm>
            <a:off x="0" y="0"/>
            <a:ext cx="9141713" cy="5143502"/>
          </a:xfrm>
          <a:prstGeom prst="rect">
            <a:avLst/>
          </a:prstGeom>
          <a:noFill/>
          <a:ln>
            <a:noFill/>
          </a:ln>
        </p:spPr>
      </p:pic>
      <p:sp>
        <p:nvSpPr>
          <p:cNvPr id="150" name="Google Shape;150;p28"/>
          <p:cNvSpPr txBox="1"/>
          <p:nvPr>
            <p:ph type="title"/>
          </p:nvPr>
        </p:nvSpPr>
        <p:spPr>
          <a:xfrm>
            <a:off x="628650" y="530272"/>
            <a:ext cx="7886700" cy="4803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3000"/>
              <a:buFont typeface="Arial"/>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1" name="Google Shape;151;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2" name="Google Shape;152;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53" name="Google Shape;153;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28"/>
          <p:cNvSpPr/>
          <p:nvPr>
            <p:ph idx="2" type="dgm"/>
          </p:nvPr>
        </p:nvSpPr>
        <p:spPr>
          <a:xfrm>
            <a:off x="816102" y="1529334"/>
            <a:ext cx="7886700" cy="2970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Opportunities">
  <p:cSld name="6_Opportunities">
    <p:spTree>
      <p:nvGrpSpPr>
        <p:cNvPr id="155" name="Shape 155"/>
        <p:cNvGrpSpPr/>
        <p:nvPr/>
      </p:nvGrpSpPr>
      <p:grpSpPr>
        <a:xfrm>
          <a:off x="0" y="0"/>
          <a:ext cx="0" cy="0"/>
          <a:chOff x="0" y="0"/>
          <a:chExt cx="0" cy="0"/>
        </a:xfrm>
      </p:grpSpPr>
      <p:pic>
        <p:nvPicPr>
          <p:cNvPr descr="close up photo of plants&#10;" id="156" name="Google Shape;156;p29"/>
          <p:cNvPicPr preferRelativeResize="0"/>
          <p:nvPr/>
        </p:nvPicPr>
        <p:blipFill rotWithShape="1">
          <a:blip r:embed="rId2">
            <a:alphaModFix/>
          </a:blip>
          <a:srcRect b="0" l="0" r="0" t="0"/>
          <a:stretch/>
        </p:blipFill>
        <p:spPr>
          <a:xfrm>
            <a:off x="1143" y="0"/>
            <a:ext cx="9141715" cy="5143500"/>
          </a:xfrm>
          <a:prstGeom prst="rect">
            <a:avLst/>
          </a:prstGeom>
          <a:noFill/>
          <a:ln>
            <a:noFill/>
          </a:ln>
        </p:spPr>
      </p:pic>
      <p:sp>
        <p:nvSpPr>
          <p:cNvPr id="157" name="Google Shape;157;p29"/>
          <p:cNvSpPr/>
          <p:nvPr/>
        </p:nvSpPr>
        <p:spPr>
          <a:xfrm>
            <a:off x="686943" y="582930"/>
            <a:ext cx="7770000" cy="39777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29"/>
          <p:cNvSpPr txBox="1"/>
          <p:nvPr>
            <p:ph type="title"/>
          </p:nvPr>
        </p:nvSpPr>
        <p:spPr>
          <a:xfrm>
            <a:off x="800100" y="1125216"/>
            <a:ext cx="7543800" cy="4239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dk1"/>
              </a:buClr>
              <a:buSzPts val="24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9" name="Google Shape;159;p29"/>
          <p:cNvSpPr txBox="1"/>
          <p:nvPr>
            <p:ph idx="1" type="body"/>
          </p:nvPr>
        </p:nvSpPr>
        <p:spPr>
          <a:xfrm>
            <a:off x="1242887" y="1808637"/>
            <a:ext cx="3086100" cy="205800"/>
          </a:xfrm>
          <a:prstGeom prst="rect">
            <a:avLst/>
          </a:prstGeom>
          <a:noFill/>
          <a:ln>
            <a:noFill/>
          </a:ln>
        </p:spPr>
        <p:txBody>
          <a:bodyPr anchorCtr="0" anchor="t" bIns="34275" lIns="68575" spcFirstLastPara="1" rIns="68575" wrap="square" tIns="34275">
            <a:noAutofit/>
          </a:bodyPr>
          <a:lstStyle>
            <a:lvl1pPr indent="-228600" lvl="0" marL="457200" rtl="0" algn="l">
              <a:lnSpc>
                <a:spcPct val="122222"/>
              </a:lnSpc>
              <a:spcBef>
                <a:spcPts val="800"/>
              </a:spcBef>
              <a:spcAft>
                <a:spcPts val="0"/>
              </a:spcAft>
              <a:buClr>
                <a:srgbClr val="AE4627"/>
              </a:buClr>
              <a:buSzPts val="1400"/>
              <a:buNone/>
              <a:defRPr sz="1400">
                <a:solidFill>
                  <a:srgbClr val="AE4627"/>
                </a:solidFill>
                <a:latin typeface="Arial"/>
                <a:ea typeface="Arial"/>
                <a:cs typeface="Arial"/>
                <a:sym typeface="Arial"/>
              </a:defRPr>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0" name="Google Shape;160;p29"/>
          <p:cNvSpPr txBox="1"/>
          <p:nvPr>
            <p:ph idx="2" type="body"/>
          </p:nvPr>
        </p:nvSpPr>
        <p:spPr>
          <a:xfrm>
            <a:off x="1242887" y="2030303"/>
            <a:ext cx="3086100" cy="54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57142"/>
              </a:lnSpc>
              <a:spcBef>
                <a:spcPts val="800"/>
              </a:spcBef>
              <a:spcAft>
                <a:spcPts val="0"/>
              </a:spcAft>
              <a:buClr>
                <a:schemeClr val="dk1"/>
              </a:buClr>
              <a:buSzPts val="1100"/>
              <a:buNone/>
              <a:defRPr sz="1100"/>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1" name="Google Shape;161;p29"/>
          <p:cNvSpPr txBox="1"/>
          <p:nvPr>
            <p:ph idx="3" type="body"/>
          </p:nvPr>
        </p:nvSpPr>
        <p:spPr>
          <a:xfrm>
            <a:off x="1242887" y="2675634"/>
            <a:ext cx="3086100" cy="205800"/>
          </a:xfrm>
          <a:prstGeom prst="rect">
            <a:avLst/>
          </a:prstGeom>
          <a:noFill/>
          <a:ln>
            <a:noFill/>
          </a:ln>
        </p:spPr>
        <p:txBody>
          <a:bodyPr anchorCtr="0" anchor="t" bIns="34275" lIns="68575" spcFirstLastPara="1" rIns="68575" wrap="square" tIns="34275">
            <a:noAutofit/>
          </a:bodyPr>
          <a:lstStyle>
            <a:lvl1pPr indent="-228600" lvl="0" marL="457200" rtl="0" algn="l">
              <a:lnSpc>
                <a:spcPct val="122222"/>
              </a:lnSpc>
              <a:spcBef>
                <a:spcPts val="800"/>
              </a:spcBef>
              <a:spcAft>
                <a:spcPts val="0"/>
              </a:spcAft>
              <a:buClr>
                <a:srgbClr val="AE4627"/>
              </a:buClr>
              <a:buSzPts val="1400"/>
              <a:buNone/>
              <a:defRPr sz="1400">
                <a:solidFill>
                  <a:srgbClr val="AE4627"/>
                </a:solidFill>
                <a:latin typeface="Arial"/>
                <a:ea typeface="Arial"/>
                <a:cs typeface="Arial"/>
                <a:sym typeface="Arial"/>
              </a:defRPr>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2" name="Google Shape;162;p29"/>
          <p:cNvSpPr txBox="1"/>
          <p:nvPr>
            <p:ph idx="4" type="body"/>
          </p:nvPr>
        </p:nvSpPr>
        <p:spPr>
          <a:xfrm>
            <a:off x="1242887" y="2897300"/>
            <a:ext cx="3086100" cy="54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57142"/>
              </a:lnSpc>
              <a:spcBef>
                <a:spcPts val="800"/>
              </a:spcBef>
              <a:spcAft>
                <a:spcPts val="0"/>
              </a:spcAft>
              <a:buClr>
                <a:schemeClr val="dk1"/>
              </a:buClr>
              <a:buSzPts val="1100"/>
              <a:buNone/>
              <a:defRPr sz="1100"/>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3" name="Google Shape;163;p29"/>
          <p:cNvSpPr txBox="1"/>
          <p:nvPr>
            <p:ph idx="5" type="body"/>
          </p:nvPr>
        </p:nvSpPr>
        <p:spPr>
          <a:xfrm>
            <a:off x="1242887" y="3553198"/>
            <a:ext cx="3086100" cy="205800"/>
          </a:xfrm>
          <a:prstGeom prst="rect">
            <a:avLst/>
          </a:prstGeom>
          <a:noFill/>
          <a:ln>
            <a:noFill/>
          </a:ln>
        </p:spPr>
        <p:txBody>
          <a:bodyPr anchorCtr="0" anchor="t" bIns="34275" lIns="68575" spcFirstLastPara="1" rIns="68575" wrap="square" tIns="34275">
            <a:noAutofit/>
          </a:bodyPr>
          <a:lstStyle>
            <a:lvl1pPr indent="-228600" lvl="0" marL="457200" rtl="0" algn="l">
              <a:lnSpc>
                <a:spcPct val="122222"/>
              </a:lnSpc>
              <a:spcBef>
                <a:spcPts val="800"/>
              </a:spcBef>
              <a:spcAft>
                <a:spcPts val="0"/>
              </a:spcAft>
              <a:buClr>
                <a:srgbClr val="AE4627"/>
              </a:buClr>
              <a:buSzPts val="1400"/>
              <a:buNone/>
              <a:defRPr sz="1400">
                <a:solidFill>
                  <a:srgbClr val="AE4627"/>
                </a:solidFill>
                <a:latin typeface="Arial"/>
                <a:ea typeface="Arial"/>
                <a:cs typeface="Arial"/>
                <a:sym typeface="Arial"/>
              </a:defRPr>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4" name="Google Shape;164;p29"/>
          <p:cNvSpPr txBox="1"/>
          <p:nvPr>
            <p:ph idx="6" type="body"/>
          </p:nvPr>
        </p:nvSpPr>
        <p:spPr>
          <a:xfrm>
            <a:off x="1242887" y="3774864"/>
            <a:ext cx="3086100" cy="54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57142"/>
              </a:lnSpc>
              <a:spcBef>
                <a:spcPts val="800"/>
              </a:spcBef>
              <a:spcAft>
                <a:spcPts val="0"/>
              </a:spcAft>
              <a:buClr>
                <a:schemeClr val="dk1"/>
              </a:buClr>
              <a:buSzPts val="1100"/>
              <a:buNone/>
              <a:defRPr sz="1100"/>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5" name="Google Shape;165;p29"/>
          <p:cNvSpPr txBox="1"/>
          <p:nvPr>
            <p:ph idx="7" type="body"/>
          </p:nvPr>
        </p:nvSpPr>
        <p:spPr>
          <a:xfrm>
            <a:off x="4803608" y="1808637"/>
            <a:ext cx="3086100" cy="205800"/>
          </a:xfrm>
          <a:prstGeom prst="rect">
            <a:avLst/>
          </a:prstGeom>
          <a:noFill/>
          <a:ln>
            <a:noFill/>
          </a:ln>
        </p:spPr>
        <p:txBody>
          <a:bodyPr anchorCtr="0" anchor="t" bIns="34275" lIns="68575" spcFirstLastPara="1" rIns="68575" wrap="square" tIns="34275">
            <a:noAutofit/>
          </a:bodyPr>
          <a:lstStyle>
            <a:lvl1pPr indent="-228600" lvl="0" marL="457200" rtl="0" algn="l">
              <a:lnSpc>
                <a:spcPct val="122222"/>
              </a:lnSpc>
              <a:spcBef>
                <a:spcPts val="800"/>
              </a:spcBef>
              <a:spcAft>
                <a:spcPts val="0"/>
              </a:spcAft>
              <a:buClr>
                <a:srgbClr val="AE4627"/>
              </a:buClr>
              <a:buSzPts val="1400"/>
              <a:buNone/>
              <a:defRPr sz="1400">
                <a:solidFill>
                  <a:srgbClr val="AE4627"/>
                </a:solidFill>
                <a:latin typeface="Arial"/>
                <a:ea typeface="Arial"/>
                <a:cs typeface="Arial"/>
                <a:sym typeface="Arial"/>
              </a:defRPr>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6" name="Google Shape;166;p29"/>
          <p:cNvSpPr txBox="1"/>
          <p:nvPr>
            <p:ph idx="8" type="body"/>
          </p:nvPr>
        </p:nvSpPr>
        <p:spPr>
          <a:xfrm>
            <a:off x="4803608" y="2030303"/>
            <a:ext cx="3086100" cy="54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57142"/>
              </a:lnSpc>
              <a:spcBef>
                <a:spcPts val="800"/>
              </a:spcBef>
              <a:spcAft>
                <a:spcPts val="0"/>
              </a:spcAft>
              <a:buClr>
                <a:schemeClr val="dk1"/>
              </a:buClr>
              <a:buSzPts val="1100"/>
              <a:buNone/>
              <a:defRPr sz="1100"/>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7" name="Google Shape;167;p29"/>
          <p:cNvSpPr txBox="1"/>
          <p:nvPr>
            <p:ph idx="9" type="body"/>
          </p:nvPr>
        </p:nvSpPr>
        <p:spPr>
          <a:xfrm>
            <a:off x="4803608" y="2677904"/>
            <a:ext cx="3086100" cy="205800"/>
          </a:xfrm>
          <a:prstGeom prst="rect">
            <a:avLst/>
          </a:prstGeom>
          <a:noFill/>
          <a:ln>
            <a:noFill/>
          </a:ln>
        </p:spPr>
        <p:txBody>
          <a:bodyPr anchorCtr="0" anchor="t" bIns="34275" lIns="68575" spcFirstLastPara="1" rIns="68575" wrap="square" tIns="34275">
            <a:noAutofit/>
          </a:bodyPr>
          <a:lstStyle>
            <a:lvl1pPr indent="-228600" lvl="0" marL="457200" rtl="0" algn="l">
              <a:lnSpc>
                <a:spcPct val="122222"/>
              </a:lnSpc>
              <a:spcBef>
                <a:spcPts val="800"/>
              </a:spcBef>
              <a:spcAft>
                <a:spcPts val="0"/>
              </a:spcAft>
              <a:buClr>
                <a:srgbClr val="AE4627"/>
              </a:buClr>
              <a:buSzPts val="1400"/>
              <a:buNone/>
              <a:defRPr sz="1400">
                <a:solidFill>
                  <a:srgbClr val="AE4627"/>
                </a:solidFill>
                <a:latin typeface="Arial"/>
                <a:ea typeface="Arial"/>
                <a:cs typeface="Arial"/>
                <a:sym typeface="Arial"/>
              </a:defRPr>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8" name="Google Shape;168;p29"/>
          <p:cNvSpPr txBox="1"/>
          <p:nvPr>
            <p:ph idx="13" type="body"/>
          </p:nvPr>
        </p:nvSpPr>
        <p:spPr>
          <a:xfrm>
            <a:off x="4803608" y="2898852"/>
            <a:ext cx="3086100" cy="54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57142"/>
              </a:lnSpc>
              <a:spcBef>
                <a:spcPts val="800"/>
              </a:spcBef>
              <a:spcAft>
                <a:spcPts val="0"/>
              </a:spcAft>
              <a:buClr>
                <a:schemeClr val="dk1"/>
              </a:buClr>
              <a:buSzPts val="1100"/>
              <a:buNone/>
              <a:defRPr sz="1100"/>
            </a:lvl1pPr>
            <a:lvl2pPr indent="-228600" lvl="1" marL="914400" rtl="0" algn="l">
              <a:lnSpc>
                <a:spcPct val="137500"/>
              </a:lnSpc>
              <a:spcBef>
                <a:spcPts val="400"/>
              </a:spcBef>
              <a:spcAft>
                <a:spcPts val="0"/>
              </a:spcAft>
              <a:buClr>
                <a:schemeClr val="dk1"/>
              </a:buClr>
              <a:buSzPts val="1200"/>
              <a:buNone/>
              <a:defRPr sz="1200"/>
            </a:lvl2pPr>
            <a:lvl3pPr indent="-228600" lvl="2" marL="1371600" rtl="0" algn="l">
              <a:lnSpc>
                <a:spcPct val="137500"/>
              </a:lnSpc>
              <a:spcBef>
                <a:spcPts val="400"/>
              </a:spcBef>
              <a:spcAft>
                <a:spcPts val="0"/>
              </a:spcAft>
              <a:buClr>
                <a:schemeClr val="dk1"/>
              </a:buClr>
              <a:buSzPts val="1200"/>
              <a:buNone/>
              <a:defRPr sz="1200"/>
            </a:lvl3pPr>
            <a:lvl4pPr indent="-228600" lvl="3" marL="1828800" rtl="0" algn="l">
              <a:lnSpc>
                <a:spcPct val="137500"/>
              </a:lnSpc>
              <a:spcBef>
                <a:spcPts val="400"/>
              </a:spcBef>
              <a:spcAft>
                <a:spcPts val="0"/>
              </a:spcAft>
              <a:buClr>
                <a:schemeClr val="dk1"/>
              </a:buClr>
              <a:buSzPts val="1200"/>
              <a:buNone/>
              <a:defRPr sz="1200"/>
            </a:lvl4pPr>
            <a:lvl5pPr indent="-228600" lvl="4" marL="2286000" rtl="0" algn="l">
              <a:lnSpc>
                <a:spcPct val="137500"/>
              </a:lnSpc>
              <a:spcBef>
                <a:spcPts val="400"/>
              </a:spcBef>
              <a:spcAft>
                <a:spcPts val="0"/>
              </a:spcAft>
              <a:buClr>
                <a:schemeClr val="dk1"/>
              </a:buClr>
              <a:buSzPts val="1200"/>
              <a:buNone/>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69" name="Google Shape;169;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0" name="Google Shape;170;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1"/>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1" name="Google Shape;171;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chemeClr val="lt1"/>
                </a:solidFill>
                <a:latin typeface="Arial"/>
                <a:ea typeface="Arial"/>
                <a:cs typeface="Arial"/>
                <a:sym typeface="Arial"/>
              </a:defRPr>
            </a:lvl1pPr>
            <a:lvl2pPr indent="0" lvl="1" marL="0" rtl="0" algn="r">
              <a:spcBef>
                <a:spcPts val="0"/>
              </a:spcBef>
              <a:buNone/>
              <a:defRPr b="0" i="0" sz="800" u="none" cap="none" strike="noStrike">
                <a:solidFill>
                  <a:schemeClr val="lt1"/>
                </a:solidFill>
                <a:latin typeface="Arial"/>
                <a:ea typeface="Arial"/>
                <a:cs typeface="Arial"/>
                <a:sym typeface="Arial"/>
              </a:defRPr>
            </a:lvl2pPr>
            <a:lvl3pPr indent="0" lvl="2" marL="0" rtl="0" algn="r">
              <a:spcBef>
                <a:spcPts val="0"/>
              </a:spcBef>
              <a:buNone/>
              <a:defRPr b="0" i="0" sz="800" u="none" cap="none" strike="noStrike">
                <a:solidFill>
                  <a:schemeClr val="lt1"/>
                </a:solidFill>
                <a:latin typeface="Arial"/>
                <a:ea typeface="Arial"/>
                <a:cs typeface="Arial"/>
                <a:sym typeface="Arial"/>
              </a:defRPr>
            </a:lvl3pPr>
            <a:lvl4pPr indent="0" lvl="3" marL="0" rtl="0" algn="r">
              <a:spcBef>
                <a:spcPts val="0"/>
              </a:spcBef>
              <a:buNone/>
              <a:defRPr b="0" i="0" sz="800" u="none" cap="none" strike="noStrike">
                <a:solidFill>
                  <a:schemeClr val="lt1"/>
                </a:solidFill>
                <a:latin typeface="Arial"/>
                <a:ea typeface="Arial"/>
                <a:cs typeface="Arial"/>
                <a:sym typeface="Arial"/>
              </a:defRPr>
            </a:lvl4pPr>
            <a:lvl5pPr indent="0" lvl="4" marL="0" rtl="0" algn="r">
              <a:spcBef>
                <a:spcPts val="0"/>
              </a:spcBef>
              <a:buNone/>
              <a:defRPr b="0" i="0" sz="800" u="none" cap="none" strike="noStrike">
                <a:solidFill>
                  <a:schemeClr val="lt1"/>
                </a:solidFill>
                <a:latin typeface="Arial"/>
                <a:ea typeface="Arial"/>
                <a:cs typeface="Arial"/>
                <a:sym typeface="Arial"/>
              </a:defRPr>
            </a:lvl5pPr>
            <a:lvl6pPr indent="0" lvl="5" marL="0" rtl="0" algn="r">
              <a:spcBef>
                <a:spcPts val="0"/>
              </a:spcBef>
              <a:buNone/>
              <a:defRPr b="0" i="0" sz="800" u="none" cap="none" strike="noStrike">
                <a:solidFill>
                  <a:schemeClr val="lt1"/>
                </a:solidFill>
                <a:latin typeface="Arial"/>
                <a:ea typeface="Arial"/>
                <a:cs typeface="Arial"/>
                <a:sym typeface="Arial"/>
              </a:defRPr>
            </a:lvl6pPr>
            <a:lvl7pPr indent="0" lvl="6" marL="0" rtl="0" algn="r">
              <a:spcBef>
                <a:spcPts val="0"/>
              </a:spcBef>
              <a:buNone/>
              <a:defRPr b="0" i="0" sz="800" u="none" cap="none" strike="noStrike">
                <a:solidFill>
                  <a:schemeClr val="lt1"/>
                </a:solidFill>
                <a:latin typeface="Arial"/>
                <a:ea typeface="Arial"/>
                <a:cs typeface="Arial"/>
                <a:sym typeface="Arial"/>
              </a:defRPr>
            </a:lvl7pPr>
            <a:lvl8pPr indent="0" lvl="7" marL="0" rtl="0" algn="r">
              <a:spcBef>
                <a:spcPts val="0"/>
              </a:spcBef>
              <a:buNone/>
              <a:defRPr b="0" i="0" sz="800" u="none" cap="none" strike="noStrike">
                <a:solidFill>
                  <a:schemeClr val="lt1"/>
                </a:solidFill>
                <a:latin typeface="Arial"/>
                <a:ea typeface="Arial"/>
                <a:cs typeface="Arial"/>
                <a:sym typeface="Arial"/>
              </a:defRPr>
            </a:lvl8pPr>
            <a:lvl9pPr indent="0" lvl="8" marL="0" rt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72" name="Shape 172"/>
        <p:cNvGrpSpPr/>
        <p:nvPr/>
      </p:nvGrpSpPr>
      <p:grpSpPr>
        <a:xfrm>
          <a:off x="0" y="0"/>
          <a:ext cx="0" cy="0"/>
          <a:chOff x="0" y="0"/>
          <a:chExt cx="0" cy="0"/>
        </a:xfrm>
      </p:grpSpPr>
      <p:pic>
        <p:nvPicPr>
          <p:cNvPr descr="close up photo of leaves&#10;" id="173" name="Google Shape;173;p30"/>
          <p:cNvPicPr preferRelativeResize="0"/>
          <p:nvPr/>
        </p:nvPicPr>
        <p:blipFill rotWithShape="1">
          <a:blip r:embed="rId2">
            <a:alphaModFix/>
          </a:blip>
          <a:srcRect b="0" l="0" r="0" t="0"/>
          <a:stretch/>
        </p:blipFill>
        <p:spPr>
          <a:xfrm>
            <a:off x="1143" y="0"/>
            <a:ext cx="9141715" cy="5143501"/>
          </a:xfrm>
          <a:prstGeom prst="rect">
            <a:avLst/>
          </a:prstGeom>
          <a:noFill/>
          <a:ln>
            <a:noFill/>
          </a:ln>
        </p:spPr>
      </p:pic>
      <p:sp>
        <p:nvSpPr>
          <p:cNvPr id="174" name="Google Shape;174;p30"/>
          <p:cNvSpPr/>
          <p:nvPr/>
        </p:nvSpPr>
        <p:spPr>
          <a:xfrm>
            <a:off x="3049524" y="0"/>
            <a:ext cx="3045000" cy="5143500"/>
          </a:xfrm>
          <a:prstGeom prst="rect">
            <a:avLst/>
          </a:prstGeom>
          <a:solidFill>
            <a:srgbClr val="FFCFC3">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5" name="Google Shape;175;p30"/>
          <p:cNvSpPr txBox="1"/>
          <p:nvPr>
            <p:ph type="title"/>
          </p:nvPr>
        </p:nvSpPr>
        <p:spPr>
          <a:xfrm>
            <a:off x="3543300" y="1837944"/>
            <a:ext cx="2057400" cy="4803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2700"/>
              <a:buFont typeface="Arial"/>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6" name="Google Shape;176;p30"/>
          <p:cNvSpPr txBox="1"/>
          <p:nvPr>
            <p:ph idx="1" type="body"/>
          </p:nvPr>
        </p:nvSpPr>
        <p:spPr>
          <a:xfrm>
            <a:off x="3543300" y="2674620"/>
            <a:ext cx="2057400" cy="19887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dk1"/>
              </a:buClr>
              <a:buSzPts val="1400"/>
              <a:buNone/>
              <a:defRPr sz="1400"/>
            </a:lvl1pPr>
            <a:lvl2pPr indent="-228600" lvl="1" marL="914400" rtl="0" algn="l">
              <a:lnSpc>
                <a:spcPct val="90000"/>
              </a:lnSpc>
              <a:spcBef>
                <a:spcPts val="400"/>
              </a:spcBef>
              <a:spcAft>
                <a:spcPts val="0"/>
              </a:spcAft>
              <a:buClr>
                <a:schemeClr val="dk1"/>
              </a:buClr>
              <a:buSzPts val="1400"/>
              <a:buNone/>
              <a:defRPr sz="1400"/>
            </a:lvl2pPr>
            <a:lvl3pPr indent="-228600" lvl="2" marL="1371600" rtl="0" algn="l">
              <a:lnSpc>
                <a:spcPct val="90000"/>
              </a:lnSpc>
              <a:spcBef>
                <a:spcPts val="400"/>
              </a:spcBef>
              <a:spcAft>
                <a:spcPts val="0"/>
              </a:spcAft>
              <a:buClr>
                <a:schemeClr val="dk1"/>
              </a:buClr>
              <a:buSzPts val="1400"/>
              <a:buNone/>
              <a:defRPr sz="1400"/>
            </a:lvl3pPr>
            <a:lvl4pPr indent="-228600" lvl="3" marL="1828800" rtl="0" algn="l">
              <a:lnSpc>
                <a:spcPct val="90000"/>
              </a:lnSpc>
              <a:spcBef>
                <a:spcPts val="400"/>
              </a:spcBef>
              <a:spcAft>
                <a:spcPts val="0"/>
              </a:spcAft>
              <a:buClr>
                <a:schemeClr val="dk1"/>
              </a:buClr>
              <a:buSzPts val="1400"/>
              <a:buNone/>
              <a:defRPr sz="1400"/>
            </a:lvl4pPr>
            <a:lvl5pPr indent="-228600" lvl="4" marL="2286000" rtl="0" algn="l">
              <a:lnSpc>
                <a:spcPct val="90000"/>
              </a:lnSpc>
              <a:spcBef>
                <a:spcPts val="400"/>
              </a:spcBef>
              <a:spcAft>
                <a:spcPts val="0"/>
              </a:spcAft>
              <a:buClr>
                <a:schemeClr val="dk1"/>
              </a:buClr>
              <a:buSzPts val="1400"/>
              <a:buNone/>
              <a:defRPr sz="14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300"/>
              </a:spcAft>
              <a:buClr>
                <a:schemeClr val="dk1"/>
              </a:buClr>
              <a:buSzPts val="1400"/>
              <a:buChar char="•"/>
              <a:defRPr/>
            </a:lvl9pPr>
          </a:lstStyle>
          <a:p/>
        </p:txBody>
      </p:sp>
      <p:sp>
        <p:nvSpPr>
          <p:cNvPr id="177" name="Google Shape;177;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rgbClr val="D8D8D8"/>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rgbClr val="3F3F3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9" name="Google Shape;179;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D8D8D8"/>
                </a:solidFill>
                <a:latin typeface="Arial"/>
                <a:ea typeface="Arial"/>
                <a:cs typeface="Arial"/>
                <a:sym typeface="Arial"/>
              </a:defRPr>
            </a:lvl1pPr>
            <a:lvl2pPr indent="0" lvl="1" marL="0" rtl="0" algn="r">
              <a:spcBef>
                <a:spcPts val="0"/>
              </a:spcBef>
              <a:buNone/>
              <a:defRPr b="0" i="0" sz="800" u="none" cap="none" strike="noStrike">
                <a:solidFill>
                  <a:srgbClr val="D8D8D8"/>
                </a:solidFill>
                <a:latin typeface="Arial"/>
                <a:ea typeface="Arial"/>
                <a:cs typeface="Arial"/>
                <a:sym typeface="Arial"/>
              </a:defRPr>
            </a:lvl2pPr>
            <a:lvl3pPr indent="0" lvl="2" marL="0" rtl="0" algn="r">
              <a:spcBef>
                <a:spcPts val="0"/>
              </a:spcBef>
              <a:buNone/>
              <a:defRPr b="0" i="0" sz="800" u="none" cap="none" strike="noStrike">
                <a:solidFill>
                  <a:srgbClr val="D8D8D8"/>
                </a:solidFill>
                <a:latin typeface="Arial"/>
                <a:ea typeface="Arial"/>
                <a:cs typeface="Arial"/>
                <a:sym typeface="Arial"/>
              </a:defRPr>
            </a:lvl3pPr>
            <a:lvl4pPr indent="0" lvl="3" marL="0" rtl="0" algn="r">
              <a:spcBef>
                <a:spcPts val="0"/>
              </a:spcBef>
              <a:buNone/>
              <a:defRPr b="0" i="0" sz="800" u="none" cap="none" strike="noStrike">
                <a:solidFill>
                  <a:srgbClr val="D8D8D8"/>
                </a:solidFill>
                <a:latin typeface="Arial"/>
                <a:ea typeface="Arial"/>
                <a:cs typeface="Arial"/>
                <a:sym typeface="Arial"/>
              </a:defRPr>
            </a:lvl4pPr>
            <a:lvl5pPr indent="0" lvl="4" marL="0" rtl="0" algn="r">
              <a:spcBef>
                <a:spcPts val="0"/>
              </a:spcBef>
              <a:buNone/>
              <a:defRPr b="0" i="0" sz="800" u="none" cap="none" strike="noStrike">
                <a:solidFill>
                  <a:srgbClr val="D8D8D8"/>
                </a:solidFill>
                <a:latin typeface="Arial"/>
                <a:ea typeface="Arial"/>
                <a:cs typeface="Arial"/>
                <a:sym typeface="Arial"/>
              </a:defRPr>
            </a:lvl5pPr>
            <a:lvl6pPr indent="0" lvl="5" marL="0" rtl="0" algn="r">
              <a:spcBef>
                <a:spcPts val="0"/>
              </a:spcBef>
              <a:buNone/>
              <a:defRPr b="0" i="0" sz="800" u="none" cap="none" strike="noStrike">
                <a:solidFill>
                  <a:srgbClr val="D8D8D8"/>
                </a:solidFill>
                <a:latin typeface="Arial"/>
                <a:ea typeface="Arial"/>
                <a:cs typeface="Arial"/>
                <a:sym typeface="Arial"/>
              </a:defRPr>
            </a:lvl6pPr>
            <a:lvl7pPr indent="0" lvl="6" marL="0" rtl="0" algn="r">
              <a:spcBef>
                <a:spcPts val="0"/>
              </a:spcBef>
              <a:buNone/>
              <a:defRPr b="0" i="0" sz="800" u="none" cap="none" strike="noStrike">
                <a:solidFill>
                  <a:srgbClr val="D8D8D8"/>
                </a:solidFill>
                <a:latin typeface="Arial"/>
                <a:ea typeface="Arial"/>
                <a:cs typeface="Arial"/>
                <a:sym typeface="Arial"/>
              </a:defRPr>
            </a:lvl7pPr>
            <a:lvl8pPr indent="0" lvl="7" marL="0" rtl="0" algn="r">
              <a:spcBef>
                <a:spcPts val="0"/>
              </a:spcBef>
              <a:buNone/>
              <a:defRPr b="0" i="0" sz="800" u="none" cap="none" strike="noStrike">
                <a:solidFill>
                  <a:srgbClr val="D8D8D8"/>
                </a:solidFill>
                <a:latin typeface="Arial"/>
                <a:ea typeface="Arial"/>
                <a:cs typeface="Arial"/>
                <a:sym typeface="Arial"/>
              </a:defRPr>
            </a:lvl8pPr>
            <a:lvl9pPr indent="0" lvl="8" marL="0" rtl="0" algn="r">
              <a:spcBef>
                <a:spcPts val="0"/>
              </a:spcBef>
              <a:buNone/>
              <a:defRPr b="0" i="0" sz="800" u="none" cap="none" strike="noStrike">
                <a:solidFill>
                  <a:srgbClr val="D8D8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100000"/>
              </a:lnSpc>
              <a:spcBef>
                <a:spcPts val="0"/>
              </a:spcBef>
              <a:spcAft>
                <a:spcPts val="0"/>
              </a:spcAft>
              <a:buClr>
                <a:schemeClr val="lt1"/>
              </a:buClr>
              <a:buSzPts val="4100"/>
              <a:buFont typeface="Arial"/>
              <a:buNone/>
              <a:defRPr b="0" i="0" sz="4100" u="none" cap="none" strike="noStrike">
                <a:solidFill>
                  <a:schemeClr val="lt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81000" lvl="0" marL="457200" marR="0" rtl="0" algn="l">
              <a:lnSpc>
                <a:spcPct val="110000"/>
              </a:lnSpc>
              <a:spcBef>
                <a:spcPts val="8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61950" lvl="1" marL="914400" marR="0" rtl="0" algn="l">
              <a:lnSpc>
                <a:spcPct val="110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2pPr>
            <a:lvl3pPr indent="-342900" lvl="2" marL="1371600" marR="0" rtl="0" algn="l">
              <a:lnSpc>
                <a:spcPct val="110000"/>
              </a:lnSpc>
              <a:spcBef>
                <a:spcPts val="4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23850" lvl="3" marL="1828800" marR="0" rtl="0" algn="l">
              <a:lnSpc>
                <a:spcPct val="11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4pPr>
            <a:lvl5pPr indent="-323850" lvl="4" marL="2286000" marR="0" rtl="0" algn="l">
              <a:lnSpc>
                <a:spcPct val="110000"/>
              </a:lnSpc>
              <a:spcBef>
                <a:spcPts val="400"/>
              </a:spcBef>
              <a:spcAft>
                <a:spcPts val="0"/>
              </a:spcAft>
              <a:buClr>
                <a:schemeClr val="lt1"/>
              </a:buClr>
              <a:buSzPts val="1500"/>
              <a:buFont typeface="Arial"/>
              <a:buChar char="•"/>
              <a:defRPr b="0" i="0" sz="1500" u="none" cap="none" strike="noStrike">
                <a:solidFill>
                  <a:schemeClr val="lt1"/>
                </a:solidFill>
                <a:latin typeface="Arial"/>
                <a:ea typeface="Arial"/>
                <a:cs typeface="Arial"/>
                <a:sym typeface="Arial"/>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1200" u="none" cap="none" strike="noStrike">
                <a:solidFill>
                  <a:schemeClr val="lt1"/>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3" name="Shape 63"/>
        <p:cNvGrpSpPr/>
        <p:nvPr/>
      </p:nvGrpSpPr>
      <p:grpSpPr>
        <a:xfrm>
          <a:off x="0" y="0"/>
          <a:ext cx="0" cy="0"/>
          <a:chOff x="0" y="0"/>
          <a:chExt cx="0" cy="0"/>
        </a:xfrm>
      </p:grpSpPr>
      <p:sp>
        <p:nvSpPr>
          <p:cNvPr id="64" name="Google Shape;64;p15"/>
          <p:cNvSpPr/>
          <p:nvPr/>
        </p:nvSpPr>
        <p:spPr>
          <a:xfrm>
            <a:off x="173355" y="182880"/>
            <a:ext cx="8793300" cy="478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5"/>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accent1"/>
              </a:buClr>
              <a:buSzPts val="3300"/>
              <a:buFont typeface="Corbel"/>
              <a:buNone/>
              <a:defRPr b="0" i="0" sz="3300" u="none" cap="none" strike="noStrike">
                <a:solidFill>
                  <a:schemeClr val="accent1"/>
                </a:solidFill>
                <a:latin typeface="Corbel"/>
                <a:ea typeface="Corbel"/>
                <a:cs typeface="Corbel"/>
                <a:sym typeface="Corbe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6" name="Google Shape;66;p15"/>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a:bodyPr>
          <a:lstStyle>
            <a:lvl1pPr indent="-311150" lvl="0" marL="457200" marR="0" rtl="0" algn="l">
              <a:lnSpc>
                <a:spcPct val="90000"/>
              </a:lnSpc>
              <a:spcBef>
                <a:spcPts val="1100"/>
              </a:spcBef>
              <a:spcAft>
                <a:spcPts val="0"/>
              </a:spcAft>
              <a:buClr>
                <a:schemeClr val="accent1"/>
              </a:buClr>
              <a:buSzPts val="1300"/>
              <a:buFont typeface="Corbel"/>
              <a:buChar char="•"/>
              <a:defRPr b="0" i="0" sz="1700" u="none" cap="none" strike="noStrike">
                <a:solidFill>
                  <a:schemeClr val="accent1"/>
                </a:solidFill>
                <a:latin typeface="Corbel"/>
                <a:ea typeface="Corbel"/>
                <a:cs typeface="Corbel"/>
                <a:sym typeface="Corbel"/>
              </a:defRPr>
            </a:lvl1pPr>
            <a:lvl2pPr indent="-304800" lvl="1" marL="914400" marR="0" rtl="0" algn="l">
              <a:lnSpc>
                <a:spcPct val="90000"/>
              </a:lnSpc>
              <a:spcBef>
                <a:spcPts val="200"/>
              </a:spcBef>
              <a:spcAft>
                <a:spcPts val="0"/>
              </a:spcAft>
              <a:buClr>
                <a:schemeClr val="accent1"/>
              </a:buClr>
              <a:buSzPts val="1200"/>
              <a:buFont typeface="Corbel"/>
              <a:buChar char="•"/>
              <a:defRPr b="0" i="0" sz="1500" u="none" cap="none" strike="noStrike">
                <a:solidFill>
                  <a:schemeClr val="accent1"/>
                </a:solidFill>
                <a:latin typeface="Corbel"/>
                <a:ea typeface="Corbel"/>
                <a:cs typeface="Corbel"/>
                <a:sym typeface="Corbel"/>
              </a:defRPr>
            </a:lvl2pPr>
            <a:lvl3pPr indent="-298450" lvl="2" marL="1371600" marR="0" rtl="0" algn="l">
              <a:lnSpc>
                <a:spcPct val="90000"/>
              </a:lnSpc>
              <a:spcBef>
                <a:spcPts val="300"/>
              </a:spcBef>
              <a:spcAft>
                <a:spcPts val="0"/>
              </a:spcAft>
              <a:buClr>
                <a:schemeClr val="accent1"/>
              </a:buClr>
              <a:buSzPts val="1100"/>
              <a:buFont typeface="Corbel"/>
              <a:buChar char="•"/>
              <a:defRPr b="0" i="0" sz="1400" u="none" cap="none" strike="noStrike">
                <a:solidFill>
                  <a:schemeClr val="accent1"/>
                </a:solidFill>
                <a:latin typeface="Corbel"/>
                <a:ea typeface="Corbel"/>
                <a:cs typeface="Corbel"/>
                <a:sym typeface="Corbel"/>
              </a:defRPr>
            </a:lvl3pPr>
            <a:lvl4pPr indent="-292100" lvl="3" marL="1828800" marR="0" rtl="0" algn="l">
              <a:lnSpc>
                <a:spcPct val="90000"/>
              </a:lnSpc>
              <a:spcBef>
                <a:spcPts val="300"/>
              </a:spcBef>
              <a:spcAft>
                <a:spcPts val="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4pPr>
            <a:lvl5pPr indent="-292100" lvl="4" marL="2286000" marR="0" rtl="0" algn="l">
              <a:lnSpc>
                <a:spcPct val="90000"/>
              </a:lnSpc>
              <a:spcBef>
                <a:spcPts val="300"/>
              </a:spcBef>
              <a:spcAft>
                <a:spcPts val="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5pPr>
            <a:lvl6pPr indent="-292100" lvl="5" marL="2743200" marR="0" rtl="0" algn="l">
              <a:lnSpc>
                <a:spcPct val="90000"/>
              </a:lnSpc>
              <a:spcBef>
                <a:spcPts val="300"/>
              </a:spcBef>
              <a:spcAft>
                <a:spcPts val="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6pPr>
            <a:lvl7pPr indent="-292100" lvl="6" marL="3200400" marR="0" rtl="0" algn="l">
              <a:lnSpc>
                <a:spcPct val="90000"/>
              </a:lnSpc>
              <a:spcBef>
                <a:spcPts val="300"/>
              </a:spcBef>
              <a:spcAft>
                <a:spcPts val="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7pPr>
            <a:lvl8pPr indent="-292100" lvl="7" marL="3657600" marR="0" rtl="0" algn="l">
              <a:lnSpc>
                <a:spcPct val="90000"/>
              </a:lnSpc>
              <a:spcBef>
                <a:spcPts val="300"/>
              </a:spcBef>
              <a:spcAft>
                <a:spcPts val="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8pPr>
            <a:lvl9pPr indent="-292100" lvl="8" marL="4114800" marR="0" rtl="0" algn="l">
              <a:lnSpc>
                <a:spcPct val="90000"/>
              </a:lnSpc>
              <a:spcBef>
                <a:spcPts val="300"/>
              </a:spcBef>
              <a:spcAft>
                <a:spcPts val="300"/>
              </a:spcAft>
              <a:buClr>
                <a:schemeClr val="accent1"/>
              </a:buClr>
              <a:buSzPts val="1000"/>
              <a:buFont typeface="Corbel"/>
              <a:buChar char="•"/>
              <a:defRPr b="0" i="0" sz="1200" u="none" cap="none" strike="noStrike">
                <a:solidFill>
                  <a:schemeClr val="accent1"/>
                </a:solidFill>
                <a:latin typeface="Corbel"/>
                <a:ea typeface="Corbel"/>
                <a:cs typeface="Corbel"/>
                <a:sym typeface="Corbel"/>
              </a:defRPr>
            </a:lvl9pPr>
          </a:lstStyle>
          <a:p/>
        </p:txBody>
      </p:sp>
      <p:sp>
        <p:nvSpPr>
          <p:cNvPr id="67" name="Google Shape;67;p15"/>
          <p:cNvSpPr txBox="1"/>
          <p:nvPr>
            <p:ph idx="10" type="dt"/>
          </p:nvPr>
        </p:nvSpPr>
        <p:spPr>
          <a:xfrm>
            <a:off x="857247" y="4667871"/>
            <a:ext cx="17469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accent1"/>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68" name="Google Shape;68;p15"/>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accent1"/>
                </a:solidFill>
                <a:latin typeface="Corbel"/>
                <a:ea typeface="Corbel"/>
                <a:cs typeface="Corbel"/>
                <a:sym typeface="Corbel"/>
              </a:defRPr>
            </a:lvl1pPr>
            <a:lvl2pPr lvl="1"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2pPr>
            <a:lvl3pPr lvl="2"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3pPr>
            <a:lvl4pPr lvl="3"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4pPr>
            <a:lvl5pPr lvl="4"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5pPr>
            <a:lvl6pPr lvl="5"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6pPr>
            <a:lvl7pPr lvl="6"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7pPr>
            <a:lvl8pPr lvl="7"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8pPr>
            <a:lvl9pPr lvl="8" marR="0" rtl="0" algn="l">
              <a:spcBef>
                <a:spcPts val="0"/>
              </a:spcBef>
              <a:spcAft>
                <a:spcPts val="0"/>
              </a:spcAft>
              <a:buSzPts val="1100"/>
              <a:buNone/>
              <a:defRPr b="0" i="0" sz="1400" u="none" cap="none" strike="noStrike">
                <a:solidFill>
                  <a:schemeClr val="dk1"/>
                </a:solidFill>
                <a:latin typeface="Corbel"/>
                <a:ea typeface="Corbel"/>
                <a:cs typeface="Corbel"/>
                <a:sym typeface="Corbel"/>
              </a:defRPr>
            </a:lvl9pPr>
          </a:lstStyle>
          <a:p/>
        </p:txBody>
      </p:sp>
      <p:sp>
        <p:nvSpPr>
          <p:cNvPr id="69" name="Google Shape;69;p15"/>
          <p:cNvSpPr txBox="1"/>
          <p:nvPr>
            <p:ph idx="12" type="sldNum"/>
          </p:nvPr>
        </p:nvSpPr>
        <p:spPr>
          <a:xfrm>
            <a:off x="6997148" y="4667871"/>
            <a:ext cx="1279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accent1"/>
                </a:solidFill>
                <a:latin typeface="Corbel"/>
                <a:ea typeface="Corbel"/>
                <a:cs typeface="Corbel"/>
                <a:sym typeface="Corbel"/>
              </a:defRPr>
            </a:lvl1pPr>
            <a:lvl2pPr indent="0" lvl="1" marL="0" marR="0" rtl="0" algn="r">
              <a:spcBef>
                <a:spcPts val="0"/>
              </a:spcBef>
              <a:buNone/>
              <a:defRPr b="0" i="0" sz="900" u="none" cap="none" strike="noStrike">
                <a:solidFill>
                  <a:schemeClr val="accent1"/>
                </a:solidFill>
                <a:latin typeface="Corbel"/>
                <a:ea typeface="Corbel"/>
                <a:cs typeface="Corbel"/>
                <a:sym typeface="Corbel"/>
              </a:defRPr>
            </a:lvl2pPr>
            <a:lvl3pPr indent="0" lvl="2" marL="0" marR="0" rtl="0" algn="r">
              <a:spcBef>
                <a:spcPts val="0"/>
              </a:spcBef>
              <a:buNone/>
              <a:defRPr b="0" i="0" sz="900" u="none" cap="none" strike="noStrike">
                <a:solidFill>
                  <a:schemeClr val="accent1"/>
                </a:solidFill>
                <a:latin typeface="Corbel"/>
                <a:ea typeface="Corbel"/>
                <a:cs typeface="Corbel"/>
                <a:sym typeface="Corbel"/>
              </a:defRPr>
            </a:lvl3pPr>
            <a:lvl4pPr indent="0" lvl="3" marL="0" marR="0" rtl="0" algn="r">
              <a:spcBef>
                <a:spcPts val="0"/>
              </a:spcBef>
              <a:buNone/>
              <a:defRPr b="0" i="0" sz="900" u="none" cap="none" strike="noStrike">
                <a:solidFill>
                  <a:schemeClr val="accent1"/>
                </a:solidFill>
                <a:latin typeface="Corbel"/>
                <a:ea typeface="Corbel"/>
                <a:cs typeface="Corbel"/>
                <a:sym typeface="Corbel"/>
              </a:defRPr>
            </a:lvl4pPr>
            <a:lvl5pPr indent="0" lvl="4" marL="0" marR="0" rtl="0" algn="r">
              <a:spcBef>
                <a:spcPts val="0"/>
              </a:spcBef>
              <a:buNone/>
              <a:defRPr b="0" i="0" sz="900" u="none" cap="none" strike="noStrike">
                <a:solidFill>
                  <a:schemeClr val="accent1"/>
                </a:solidFill>
                <a:latin typeface="Corbel"/>
                <a:ea typeface="Corbel"/>
                <a:cs typeface="Corbel"/>
                <a:sym typeface="Corbel"/>
              </a:defRPr>
            </a:lvl5pPr>
            <a:lvl6pPr indent="0" lvl="5" marL="0" marR="0" rtl="0" algn="r">
              <a:spcBef>
                <a:spcPts val="0"/>
              </a:spcBef>
              <a:buNone/>
              <a:defRPr b="0" i="0" sz="900" u="none" cap="none" strike="noStrike">
                <a:solidFill>
                  <a:schemeClr val="accent1"/>
                </a:solidFill>
                <a:latin typeface="Corbel"/>
                <a:ea typeface="Corbel"/>
                <a:cs typeface="Corbel"/>
                <a:sym typeface="Corbel"/>
              </a:defRPr>
            </a:lvl6pPr>
            <a:lvl7pPr indent="0" lvl="6" marL="0" marR="0" rtl="0" algn="r">
              <a:spcBef>
                <a:spcPts val="0"/>
              </a:spcBef>
              <a:buNone/>
              <a:defRPr b="0" i="0" sz="900" u="none" cap="none" strike="noStrike">
                <a:solidFill>
                  <a:schemeClr val="accent1"/>
                </a:solidFill>
                <a:latin typeface="Corbel"/>
                <a:ea typeface="Corbel"/>
                <a:cs typeface="Corbel"/>
                <a:sym typeface="Corbel"/>
              </a:defRPr>
            </a:lvl7pPr>
            <a:lvl8pPr indent="0" lvl="7" marL="0" marR="0" rtl="0" algn="r">
              <a:spcBef>
                <a:spcPts val="0"/>
              </a:spcBef>
              <a:buNone/>
              <a:defRPr b="0" i="0" sz="900" u="none" cap="none" strike="noStrike">
                <a:solidFill>
                  <a:schemeClr val="accent1"/>
                </a:solidFill>
                <a:latin typeface="Corbel"/>
                <a:ea typeface="Corbel"/>
                <a:cs typeface="Corbel"/>
                <a:sym typeface="Corbel"/>
              </a:defRPr>
            </a:lvl8pPr>
            <a:lvl9pPr indent="0" lvl="8" marL="0" marR="0" rtl="0" algn="r">
              <a:spcBef>
                <a:spcPts val="0"/>
              </a:spcBef>
              <a:buNone/>
              <a:defRPr b="0" i="0" sz="9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1.jpg"/><Relationship Id="rId5" Type="http://schemas.openxmlformats.org/officeDocument/2006/relationships/image" Target="../media/image12.png"/><Relationship Id="rId6"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27.jp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31"/>
          <p:cNvSpPr/>
          <p:nvPr/>
        </p:nvSpPr>
        <p:spPr>
          <a:xfrm>
            <a:off x="0" y="0"/>
            <a:ext cx="91419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Butterfly resting on a tree" id="185" name="Google Shape;185;p31"/>
          <p:cNvPicPr preferRelativeResize="0"/>
          <p:nvPr/>
        </p:nvPicPr>
        <p:blipFill rotWithShape="1">
          <a:blip r:embed="rId3">
            <a:alphaModFix amt="50000"/>
          </a:blip>
          <a:srcRect b="15074" l="0" r="0" t="0"/>
          <a:stretch/>
        </p:blipFill>
        <p:spPr>
          <a:xfrm>
            <a:off x="0" y="8"/>
            <a:ext cx="9141693" cy="5143494"/>
          </a:xfrm>
          <a:prstGeom prst="rect">
            <a:avLst/>
          </a:prstGeom>
          <a:noFill/>
          <a:ln>
            <a:noFill/>
          </a:ln>
        </p:spPr>
      </p:pic>
      <p:sp>
        <p:nvSpPr>
          <p:cNvPr id="186" name="Google Shape;186;p31"/>
          <p:cNvSpPr txBox="1"/>
          <p:nvPr>
            <p:ph type="ctrTitle"/>
          </p:nvPr>
        </p:nvSpPr>
        <p:spPr>
          <a:xfrm>
            <a:off x="1143000" y="841772"/>
            <a:ext cx="6858000" cy="1730100"/>
          </a:xfrm>
          <a:prstGeom prst="rect">
            <a:avLst/>
          </a:prstGeom>
          <a:noFill/>
          <a:ln>
            <a:noFill/>
          </a:ln>
        </p:spPr>
        <p:txBody>
          <a:bodyPr anchorCtr="0" anchor="b" bIns="0" lIns="0" spcFirstLastPara="1" rIns="0" wrap="square" tIns="0">
            <a:normAutofit/>
          </a:bodyPr>
          <a:lstStyle/>
          <a:p>
            <a:pPr indent="0" lvl="0" marL="0" rtl="0" algn="ctr">
              <a:lnSpc>
                <a:spcPct val="90000"/>
              </a:lnSpc>
              <a:spcBef>
                <a:spcPts val="0"/>
              </a:spcBef>
              <a:spcAft>
                <a:spcPts val="0"/>
              </a:spcAft>
              <a:buClr>
                <a:schemeClr val="lt1"/>
              </a:buClr>
              <a:buSzPts val="3600"/>
              <a:buFont typeface="Times New Roman"/>
              <a:buNone/>
            </a:pPr>
            <a:r>
              <a:rPr lang="en" sz="3600">
                <a:latin typeface="Times New Roman"/>
                <a:ea typeface="Times New Roman"/>
                <a:cs typeface="Times New Roman"/>
                <a:sym typeface="Times New Roman"/>
              </a:rPr>
              <a:t>Team Green</a:t>
            </a:r>
            <a:br>
              <a:rPr lang="en" sz="8100">
                <a:latin typeface="Times New Roman"/>
                <a:ea typeface="Times New Roman"/>
                <a:cs typeface="Times New Roman"/>
                <a:sym typeface="Times New Roman"/>
              </a:rPr>
            </a:br>
            <a:r>
              <a:rPr lang="en" sz="2400">
                <a:latin typeface="Times New Roman"/>
                <a:ea typeface="Times New Roman"/>
                <a:cs typeface="Times New Roman"/>
                <a:sym typeface="Times New Roman"/>
              </a:rPr>
              <a:t>Third Avenue Software Health-Care App Project</a:t>
            </a:r>
            <a:endParaRPr/>
          </a:p>
        </p:txBody>
      </p:sp>
      <p:sp>
        <p:nvSpPr>
          <p:cNvPr id="187" name="Google Shape;187;p31"/>
          <p:cNvSpPr txBox="1"/>
          <p:nvPr>
            <p:ph idx="1" type="subTitle"/>
          </p:nvPr>
        </p:nvSpPr>
        <p:spPr>
          <a:xfrm>
            <a:off x="1145285" y="2902226"/>
            <a:ext cx="7014900" cy="2157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400"/>
              <a:buFont typeface="Arial"/>
              <a:buChar char="•"/>
            </a:pPr>
            <a:r>
              <a:rPr lang="en" sz="1400">
                <a:latin typeface="Times New Roman"/>
                <a:ea typeface="Times New Roman"/>
                <a:cs typeface="Times New Roman"/>
                <a:sym typeface="Times New Roman"/>
              </a:rPr>
              <a:t>Team Members:</a:t>
            </a:r>
            <a:endParaRPr/>
          </a:p>
          <a:p>
            <a:pPr indent="0" lvl="0" marL="0" rtl="0" algn="ctr">
              <a:lnSpc>
                <a:spcPct val="100000"/>
              </a:lnSpc>
              <a:spcBef>
                <a:spcPts val="800"/>
              </a:spcBef>
              <a:spcAft>
                <a:spcPts val="0"/>
              </a:spcAft>
              <a:buClr>
                <a:schemeClr val="lt1"/>
              </a:buClr>
              <a:buSzPts val="1100"/>
              <a:buNone/>
            </a:pPr>
            <a:r>
              <a:t/>
            </a:r>
            <a:endParaRPr sz="1100">
              <a:latin typeface="Times New Roman"/>
              <a:ea typeface="Times New Roman"/>
              <a:cs typeface="Times New Roman"/>
              <a:sym typeface="Times New Roman"/>
            </a:endParaRPr>
          </a:p>
          <a:p>
            <a:pPr indent="0" lvl="0" marL="0" rtl="0" algn="ctr">
              <a:lnSpc>
                <a:spcPct val="100000"/>
              </a:lnSpc>
              <a:spcBef>
                <a:spcPts val="800"/>
              </a:spcBef>
              <a:spcAft>
                <a:spcPts val="0"/>
              </a:spcAft>
              <a:buClr>
                <a:schemeClr val="lt1"/>
              </a:buClr>
              <a:buSzPts val="1200"/>
              <a:buFont typeface="Arial"/>
              <a:buChar char="•"/>
            </a:pPr>
            <a:r>
              <a:rPr lang="en" sz="1200">
                <a:latin typeface="Times New Roman"/>
                <a:ea typeface="Times New Roman"/>
                <a:cs typeface="Times New Roman"/>
                <a:sym typeface="Times New Roman"/>
              </a:rPr>
              <a:t>Khue Nguyen</a:t>
            </a:r>
            <a:endParaRPr/>
          </a:p>
          <a:p>
            <a:pPr indent="0" lvl="0" marL="0" rtl="0" algn="ctr">
              <a:lnSpc>
                <a:spcPct val="100000"/>
              </a:lnSpc>
              <a:spcBef>
                <a:spcPts val="800"/>
              </a:spcBef>
              <a:spcAft>
                <a:spcPts val="0"/>
              </a:spcAft>
              <a:buClr>
                <a:schemeClr val="lt1"/>
              </a:buClr>
              <a:buSzPts val="1200"/>
              <a:buFont typeface="Arial"/>
              <a:buChar char="•"/>
            </a:pPr>
            <a:r>
              <a:rPr lang="en" sz="1200">
                <a:latin typeface="Times New Roman"/>
                <a:ea typeface="Times New Roman"/>
                <a:cs typeface="Times New Roman"/>
                <a:sym typeface="Times New Roman"/>
              </a:rPr>
              <a:t>Sophia Massie</a:t>
            </a:r>
            <a:endParaRPr/>
          </a:p>
          <a:p>
            <a:pPr indent="0" lvl="0" marL="0" rtl="0" algn="ctr">
              <a:lnSpc>
                <a:spcPct val="100000"/>
              </a:lnSpc>
              <a:spcBef>
                <a:spcPts val="800"/>
              </a:spcBef>
              <a:spcAft>
                <a:spcPts val="0"/>
              </a:spcAft>
              <a:buClr>
                <a:schemeClr val="lt1"/>
              </a:buClr>
              <a:buSzPts val="1200"/>
              <a:buFont typeface="Arial"/>
              <a:buChar char="•"/>
            </a:pPr>
            <a:r>
              <a:rPr lang="en" sz="1200">
                <a:latin typeface="Times New Roman"/>
                <a:ea typeface="Times New Roman"/>
                <a:cs typeface="Times New Roman"/>
                <a:sym typeface="Times New Roman"/>
              </a:rPr>
              <a:t>Jason Kim</a:t>
            </a:r>
            <a:endParaRPr/>
          </a:p>
          <a:p>
            <a:pPr indent="0" lvl="0" marL="0" rtl="0" algn="ctr">
              <a:lnSpc>
                <a:spcPct val="100000"/>
              </a:lnSpc>
              <a:spcBef>
                <a:spcPts val="800"/>
              </a:spcBef>
              <a:spcAft>
                <a:spcPts val="0"/>
              </a:spcAft>
              <a:buClr>
                <a:schemeClr val="lt1"/>
              </a:buClr>
              <a:buSzPts val="1200"/>
              <a:buFont typeface="Arial"/>
              <a:buChar char="•"/>
            </a:pPr>
            <a:r>
              <a:rPr lang="en" sz="1200">
                <a:latin typeface="Times New Roman"/>
                <a:ea typeface="Times New Roman"/>
                <a:cs typeface="Times New Roman"/>
                <a:sym typeface="Times New Roman"/>
              </a:rPr>
              <a:t>Refugio Lopez</a:t>
            </a:r>
            <a:endParaRPr/>
          </a:p>
          <a:p>
            <a:pPr indent="0" lvl="0" marL="0" rtl="0" algn="ctr">
              <a:lnSpc>
                <a:spcPct val="100000"/>
              </a:lnSpc>
              <a:spcBef>
                <a:spcPts val="800"/>
              </a:spcBef>
              <a:spcAft>
                <a:spcPts val="0"/>
              </a:spcAft>
              <a:buClr>
                <a:schemeClr val="lt1"/>
              </a:buClr>
              <a:buSzPts val="1200"/>
              <a:buFont typeface="Arial"/>
              <a:buChar char="•"/>
            </a:pPr>
            <a:r>
              <a:rPr lang="en" sz="1200">
                <a:latin typeface="Times New Roman"/>
                <a:ea typeface="Times New Roman"/>
                <a:cs typeface="Times New Roman"/>
                <a:sym typeface="Times New Roman"/>
              </a:rPr>
              <a:t>Mohammad Amjad Khan</a:t>
            </a:r>
            <a:endParaRPr/>
          </a:p>
        </p:txBody>
      </p:sp>
      <p:sp>
        <p:nvSpPr>
          <p:cNvPr id="188" name="Google Shape;188;p31"/>
          <p:cNvSpPr/>
          <p:nvPr/>
        </p:nvSpPr>
        <p:spPr>
          <a:xfrm>
            <a:off x="2980655" y="3276467"/>
            <a:ext cx="3182692" cy="20574"/>
          </a:xfrm>
          <a:custGeom>
            <a:rect b="b" l="l" r="r" t="t"/>
            <a:pathLst>
              <a:path extrusionOk="0" fill="none" h="27432"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extrusionOk="0" h="27432"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lt1"/>
          </a:solidFill>
          <a:ln cap="rnd" cmpd="sng" w="38100">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p:nvPr/>
        </p:nvSpPr>
        <p:spPr>
          <a:xfrm>
            <a:off x="5647134" y="602366"/>
            <a:ext cx="3222600" cy="40599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Trebuchet MS"/>
              <a:ea typeface="Trebuchet MS"/>
              <a:cs typeface="Trebuchet MS"/>
              <a:sym typeface="Trebuchet MS"/>
            </a:endParaRPr>
          </a:p>
        </p:txBody>
      </p:sp>
      <p:sp>
        <p:nvSpPr>
          <p:cNvPr id="260" name="Google Shape;260;p40"/>
          <p:cNvSpPr/>
          <p:nvPr/>
        </p:nvSpPr>
        <p:spPr>
          <a:xfrm>
            <a:off x="204197" y="602366"/>
            <a:ext cx="4786500" cy="40296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Trebuchet MS"/>
              <a:ea typeface="Trebuchet MS"/>
              <a:cs typeface="Trebuchet MS"/>
              <a:sym typeface="Trebuchet MS"/>
            </a:endParaRPr>
          </a:p>
        </p:txBody>
      </p:sp>
      <p:sp>
        <p:nvSpPr>
          <p:cNvPr id="261" name="Google Shape;261;p40"/>
          <p:cNvSpPr/>
          <p:nvPr/>
        </p:nvSpPr>
        <p:spPr>
          <a:xfrm>
            <a:off x="478886" y="1221633"/>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 fitness tracker so that I can check my blood pressure and cholesterol quickly. </a:t>
            </a:r>
            <a:endParaRPr b="0" i="0" sz="900" u="none" cap="none" strike="noStrike">
              <a:solidFill>
                <a:schemeClr val="dk1"/>
              </a:solidFill>
              <a:latin typeface="Trebuchet MS"/>
              <a:ea typeface="Trebuchet MS"/>
              <a:cs typeface="Trebuchet MS"/>
              <a:sym typeface="Trebuchet MS"/>
            </a:endParaRPr>
          </a:p>
        </p:txBody>
      </p:sp>
      <p:sp>
        <p:nvSpPr>
          <p:cNvPr id="262" name="Google Shape;262;p40"/>
          <p:cNvSpPr/>
          <p:nvPr/>
        </p:nvSpPr>
        <p:spPr>
          <a:xfrm>
            <a:off x="469231" y="2028089"/>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to have a medication tracker so that I can regularly schedule when to take my medication. </a:t>
            </a:r>
            <a:endParaRPr b="0" i="0" sz="900" u="none" cap="none" strike="noStrike">
              <a:solidFill>
                <a:schemeClr val="dk1"/>
              </a:solidFill>
              <a:latin typeface="Trebuchet MS"/>
              <a:ea typeface="Trebuchet MS"/>
              <a:cs typeface="Trebuchet MS"/>
              <a:sym typeface="Trebuchet MS"/>
            </a:endParaRPr>
          </a:p>
        </p:txBody>
      </p:sp>
      <p:sp>
        <p:nvSpPr>
          <p:cNvPr id="263" name="Google Shape;263;p40"/>
          <p:cNvSpPr/>
          <p:nvPr/>
        </p:nvSpPr>
        <p:spPr>
          <a:xfrm>
            <a:off x="478886" y="2876282"/>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an address book so that I can contact my doctors easily.</a:t>
            </a:r>
            <a:endParaRPr b="0" i="0" sz="900" u="none" cap="none" strike="noStrike">
              <a:solidFill>
                <a:schemeClr val="dk1"/>
              </a:solidFill>
              <a:latin typeface="Trebuchet MS"/>
              <a:ea typeface="Trebuchet MS"/>
              <a:cs typeface="Trebuchet MS"/>
              <a:sym typeface="Trebuchet MS"/>
            </a:endParaRPr>
          </a:p>
        </p:txBody>
      </p:sp>
      <p:sp>
        <p:nvSpPr>
          <p:cNvPr id="264" name="Google Shape;264;p40"/>
          <p:cNvSpPr/>
          <p:nvPr/>
        </p:nvSpPr>
        <p:spPr>
          <a:xfrm>
            <a:off x="2676863" y="1221633"/>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an emergency list of hospitals so I can find one if something bad happens in a place I’m unfamiliar with.</a:t>
            </a:r>
            <a:endParaRPr b="0" i="0" sz="900" u="none" cap="none" strike="noStrike">
              <a:solidFill>
                <a:schemeClr val="dk1"/>
              </a:solidFill>
              <a:latin typeface="Trebuchet MS"/>
              <a:ea typeface="Trebuchet MS"/>
              <a:cs typeface="Trebuchet MS"/>
              <a:sym typeface="Trebuchet MS"/>
            </a:endParaRPr>
          </a:p>
        </p:txBody>
      </p:sp>
      <p:sp>
        <p:nvSpPr>
          <p:cNvPr id="265" name="Google Shape;265;p40"/>
          <p:cNvSpPr/>
          <p:nvPr/>
        </p:nvSpPr>
        <p:spPr>
          <a:xfrm>
            <a:off x="2676863" y="2898572"/>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 resources feature so that I can look up my symptoms and look at medical news.</a:t>
            </a:r>
            <a:endParaRPr b="0" i="0" sz="900" u="none" cap="none" strike="noStrike">
              <a:solidFill>
                <a:schemeClr val="dk1"/>
              </a:solidFill>
              <a:latin typeface="Trebuchet MS"/>
              <a:ea typeface="Trebuchet MS"/>
              <a:cs typeface="Trebuchet MS"/>
              <a:sym typeface="Trebuchet MS"/>
            </a:endParaRPr>
          </a:p>
        </p:txBody>
      </p:sp>
      <p:sp>
        <p:nvSpPr>
          <p:cNvPr id="266" name="Google Shape;266;p40"/>
          <p:cNvSpPr/>
          <p:nvPr/>
        </p:nvSpPr>
        <p:spPr>
          <a:xfrm>
            <a:off x="2676863" y="2045690"/>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an emergency information list so that I can quickly and easily go to the hospital.</a:t>
            </a:r>
            <a:endParaRPr b="0" i="0" sz="900" u="none" cap="none" strike="noStrike">
              <a:solidFill>
                <a:schemeClr val="dk1"/>
              </a:solidFill>
              <a:latin typeface="Trebuchet MS"/>
              <a:ea typeface="Trebuchet MS"/>
              <a:cs typeface="Trebuchet MS"/>
              <a:sym typeface="Trebuchet MS"/>
            </a:endParaRPr>
          </a:p>
        </p:txBody>
      </p:sp>
      <p:sp>
        <p:nvSpPr>
          <p:cNvPr id="267" name="Google Shape;267;p40"/>
          <p:cNvSpPr/>
          <p:nvPr/>
        </p:nvSpPr>
        <p:spPr>
          <a:xfrm>
            <a:off x="2667209" y="3711598"/>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user, I want a payment feature so that I can see my costs and how to pay them.</a:t>
            </a:r>
            <a:endParaRPr b="0" i="0" sz="900" u="none" cap="none" strike="noStrike">
              <a:solidFill>
                <a:schemeClr val="dk1"/>
              </a:solidFill>
              <a:latin typeface="Trebuchet MS"/>
              <a:ea typeface="Trebuchet MS"/>
              <a:cs typeface="Trebuchet MS"/>
              <a:sym typeface="Trebuchet MS"/>
            </a:endParaRPr>
          </a:p>
        </p:txBody>
      </p:sp>
      <p:sp>
        <p:nvSpPr>
          <p:cNvPr id="268" name="Google Shape;268;p40"/>
          <p:cNvSpPr/>
          <p:nvPr/>
        </p:nvSpPr>
        <p:spPr>
          <a:xfrm>
            <a:off x="469231" y="3733781"/>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handicap user, I want accessibility options so that I don’t have issues navigating through it.</a:t>
            </a:r>
            <a:endParaRPr b="0" i="0" sz="900" u="none" cap="none" strike="noStrike">
              <a:solidFill>
                <a:schemeClr val="dk1"/>
              </a:solidFill>
              <a:latin typeface="Trebuchet MS"/>
              <a:ea typeface="Trebuchet MS"/>
              <a:cs typeface="Trebuchet MS"/>
              <a:sym typeface="Trebuchet MS"/>
            </a:endParaRPr>
          </a:p>
        </p:txBody>
      </p:sp>
      <p:sp>
        <p:nvSpPr>
          <p:cNvPr id="269" name="Google Shape;269;p40"/>
          <p:cNvSpPr/>
          <p:nvPr/>
        </p:nvSpPr>
        <p:spPr>
          <a:xfrm>
            <a:off x="6108506" y="1212144"/>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programmer, I want to make sure that the software meets specifications so that we can install it onto phones.</a:t>
            </a:r>
            <a:endParaRPr b="0" i="0" sz="900" u="none" cap="none" strike="noStrike">
              <a:solidFill>
                <a:schemeClr val="dk1"/>
              </a:solidFill>
              <a:latin typeface="Trebuchet MS"/>
              <a:ea typeface="Trebuchet MS"/>
              <a:cs typeface="Trebuchet MS"/>
              <a:sym typeface="Trebuchet MS"/>
            </a:endParaRPr>
          </a:p>
        </p:txBody>
      </p:sp>
      <p:sp>
        <p:nvSpPr>
          <p:cNvPr id="270" name="Google Shape;270;p40"/>
          <p:cNvSpPr/>
          <p:nvPr/>
        </p:nvSpPr>
        <p:spPr>
          <a:xfrm>
            <a:off x="6108506" y="1869389"/>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regulatory manager, I want to make the app fit health care regulations so that we’re allowed to sell it.</a:t>
            </a:r>
            <a:endParaRPr b="0" i="0" sz="900" u="none" cap="none" strike="noStrike">
              <a:solidFill>
                <a:schemeClr val="dk1"/>
              </a:solidFill>
              <a:latin typeface="Trebuchet MS"/>
              <a:ea typeface="Trebuchet MS"/>
              <a:cs typeface="Trebuchet MS"/>
              <a:sym typeface="Trebuchet MS"/>
            </a:endParaRPr>
          </a:p>
        </p:txBody>
      </p:sp>
      <p:sp>
        <p:nvSpPr>
          <p:cNvPr id="271" name="Google Shape;271;p40"/>
          <p:cNvSpPr/>
          <p:nvPr/>
        </p:nvSpPr>
        <p:spPr>
          <a:xfrm>
            <a:off x="6108506" y="2551216"/>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quality assurance manager, I want to make the app better than others like it so that we can beat out the competition.</a:t>
            </a:r>
            <a:endParaRPr b="0" i="0" sz="900" u="none" cap="none" strike="noStrike">
              <a:solidFill>
                <a:schemeClr val="dk1"/>
              </a:solidFill>
              <a:latin typeface="Trebuchet MS"/>
              <a:ea typeface="Trebuchet MS"/>
              <a:cs typeface="Trebuchet MS"/>
              <a:sym typeface="Trebuchet MS"/>
            </a:endParaRPr>
          </a:p>
        </p:txBody>
      </p:sp>
      <p:sp>
        <p:nvSpPr>
          <p:cNvPr id="272" name="Google Shape;272;p40"/>
          <p:cNvSpPr/>
          <p:nvPr/>
        </p:nvSpPr>
        <p:spPr>
          <a:xfrm>
            <a:off x="6108506" y="3890288"/>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marketer, I want to make the app known so that customers will be aware once we publish the app.</a:t>
            </a:r>
            <a:endParaRPr b="0" i="0" sz="900" u="none" cap="none" strike="noStrike">
              <a:solidFill>
                <a:schemeClr val="dk1"/>
              </a:solidFill>
              <a:latin typeface="Trebuchet MS"/>
              <a:ea typeface="Trebuchet MS"/>
              <a:cs typeface="Trebuchet MS"/>
              <a:sym typeface="Trebuchet MS"/>
            </a:endParaRPr>
          </a:p>
        </p:txBody>
      </p:sp>
      <p:sp>
        <p:nvSpPr>
          <p:cNvPr id="273" name="Google Shape;273;p40"/>
          <p:cNvSpPr/>
          <p:nvPr/>
        </p:nvSpPr>
        <p:spPr>
          <a:xfrm>
            <a:off x="6118160" y="3228353"/>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As a ScrumMaster, I want to keep the team morale and synergy high so that we can create a high-quality product. </a:t>
            </a:r>
            <a:endParaRPr b="0" i="0" sz="900" u="none" cap="none" strike="noStrike">
              <a:solidFill>
                <a:schemeClr val="dk1"/>
              </a:solidFill>
              <a:latin typeface="Trebuchet MS"/>
              <a:ea typeface="Trebuchet MS"/>
              <a:cs typeface="Trebuchet MS"/>
              <a:sym typeface="Trebuchet MS"/>
            </a:endParaRPr>
          </a:p>
        </p:txBody>
      </p:sp>
      <p:sp>
        <p:nvSpPr>
          <p:cNvPr id="274" name="Google Shape;274;p40"/>
          <p:cNvSpPr txBox="1"/>
          <p:nvPr/>
        </p:nvSpPr>
        <p:spPr>
          <a:xfrm>
            <a:off x="3142650" y="87253"/>
            <a:ext cx="25074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700" u="none" cap="none" strike="noStrike">
                <a:solidFill>
                  <a:schemeClr val="dk1"/>
                </a:solidFill>
                <a:latin typeface="Trebuchet MS"/>
                <a:ea typeface="Trebuchet MS"/>
                <a:cs typeface="Trebuchet MS"/>
                <a:sym typeface="Trebuchet MS"/>
              </a:rPr>
              <a:t>User Stories</a:t>
            </a:r>
            <a:endParaRPr sz="1100"/>
          </a:p>
        </p:txBody>
      </p:sp>
      <p:sp>
        <p:nvSpPr>
          <p:cNvPr id="275" name="Google Shape;275;p40"/>
          <p:cNvSpPr txBox="1"/>
          <p:nvPr/>
        </p:nvSpPr>
        <p:spPr>
          <a:xfrm>
            <a:off x="1322194" y="707947"/>
            <a:ext cx="2507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External Stakeholders</a:t>
            </a:r>
            <a:endParaRPr sz="1100"/>
          </a:p>
        </p:txBody>
      </p:sp>
      <p:sp>
        <p:nvSpPr>
          <p:cNvPr id="276" name="Google Shape;276;p40"/>
          <p:cNvSpPr txBox="1"/>
          <p:nvPr/>
        </p:nvSpPr>
        <p:spPr>
          <a:xfrm>
            <a:off x="6108506" y="686624"/>
            <a:ext cx="2507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Internal Stakeholders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p:nvPr/>
        </p:nvSpPr>
        <p:spPr>
          <a:xfrm>
            <a:off x="5650106" y="602366"/>
            <a:ext cx="3222600" cy="40599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82" name="Google Shape;282;p41"/>
          <p:cNvSpPr/>
          <p:nvPr/>
        </p:nvSpPr>
        <p:spPr>
          <a:xfrm>
            <a:off x="204197" y="602366"/>
            <a:ext cx="4786500" cy="4029600"/>
          </a:xfrm>
          <a:prstGeom prst="rect">
            <a:avLst/>
          </a:prstGeom>
          <a:solidFill>
            <a:schemeClr val="lt1"/>
          </a:solidFill>
          <a:ln cap="rnd" cmpd="sng" w="19050">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Trebuchet MS"/>
              <a:ea typeface="Trebuchet MS"/>
              <a:cs typeface="Trebuchet MS"/>
              <a:sym typeface="Trebuchet MS"/>
            </a:endParaRPr>
          </a:p>
        </p:txBody>
      </p:sp>
      <p:sp>
        <p:nvSpPr>
          <p:cNvPr id="283" name="Google Shape;283;p41"/>
          <p:cNvSpPr/>
          <p:nvPr/>
        </p:nvSpPr>
        <p:spPr>
          <a:xfrm>
            <a:off x="478886" y="1221633"/>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The fitness tracker should record the user’s health information, such as cholesterol and blood pressure.</a:t>
            </a:r>
            <a:endParaRPr sz="900">
              <a:solidFill>
                <a:schemeClr val="dk1"/>
              </a:solidFill>
              <a:latin typeface="Trebuchet MS"/>
              <a:ea typeface="Trebuchet MS"/>
              <a:cs typeface="Trebuchet MS"/>
              <a:sym typeface="Trebuchet MS"/>
            </a:endParaRPr>
          </a:p>
        </p:txBody>
      </p:sp>
      <p:sp>
        <p:nvSpPr>
          <p:cNvPr id="284" name="Google Shape;284;p41"/>
          <p:cNvSpPr/>
          <p:nvPr/>
        </p:nvSpPr>
        <p:spPr>
          <a:xfrm>
            <a:off x="469231" y="2028089"/>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There should be a medication tracker with a calendar and alarm feature. Possibly link it to a healthcare system that hospitals use so doctors can auto input.</a:t>
            </a:r>
            <a:endParaRPr sz="900">
              <a:solidFill>
                <a:schemeClr val="dk1"/>
              </a:solidFill>
              <a:latin typeface="Trebuchet MS"/>
              <a:ea typeface="Trebuchet MS"/>
              <a:cs typeface="Trebuchet MS"/>
              <a:sym typeface="Trebuchet MS"/>
            </a:endParaRPr>
          </a:p>
        </p:txBody>
      </p:sp>
      <p:sp>
        <p:nvSpPr>
          <p:cNvPr id="285" name="Google Shape;285;p41"/>
          <p:cNvSpPr/>
          <p:nvPr/>
        </p:nvSpPr>
        <p:spPr>
          <a:xfrm>
            <a:off x="478886" y="2876282"/>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The app should have an electronic address book to the doctors’ network and other health-care professionals.</a:t>
            </a:r>
            <a:endParaRPr sz="900">
              <a:solidFill>
                <a:schemeClr val="dk1"/>
              </a:solidFill>
              <a:latin typeface="Trebuchet MS"/>
              <a:ea typeface="Trebuchet MS"/>
              <a:cs typeface="Trebuchet MS"/>
              <a:sym typeface="Trebuchet MS"/>
            </a:endParaRPr>
          </a:p>
        </p:txBody>
      </p:sp>
      <p:sp>
        <p:nvSpPr>
          <p:cNvPr id="286" name="Google Shape;286;p41"/>
          <p:cNvSpPr/>
          <p:nvPr/>
        </p:nvSpPr>
        <p:spPr>
          <a:xfrm>
            <a:off x="2676863" y="1221633"/>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We should implement a GPS to locate hospitals and other health-care venues in the area.</a:t>
            </a:r>
            <a:endParaRPr sz="900">
              <a:solidFill>
                <a:schemeClr val="dk1"/>
              </a:solidFill>
              <a:latin typeface="Trebuchet MS"/>
              <a:ea typeface="Trebuchet MS"/>
              <a:cs typeface="Trebuchet MS"/>
              <a:sym typeface="Trebuchet MS"/>
            </a:endParaRPr>
          </a:p>
        </p:txBody>
      </p:sp>
      <p:sp>
        <p:nvSpPr>
          <p:cNvPr id="287" name="Google Shape;287;p41"/>
          <p:cNvSpPr/>
          <p:nvPr/>
        </p:nvSpPr>
        <p:spPr>
          <a:xfrm>
            <a:off x="2676863" y="2898572"/>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The app should have a link to popular online health sites like WebMD and medical research sites.</a:t>
            </a:r>
            <a:endParaRPr sz="900">
              <a:solidFill>
                <a:schemeClr val="dk1"/>
              </a:solidFill>
              <a:latin typeface="Trebuchet MS"/>
              <a:ea typeface="Trebuchet MS"/>
              <a:cs typeface="Trebuchet MS"/>
              <a:sym typeface="Trebuchet MS"/>
            </a:endParaRPr>
          </a:p>
        </p:txBody>
      </p:sp>
      <p:sp>
        <p:nvSpPr>
          <p:cNvPr id="288" name="Google Shape;288;p41"/>
          <p:cNvSpPr/>
          <p:nvPr/>
        </p:nvSpPr>
        <p:spPr>
          <a:xfrm>
            <a:off x="2676863" y="2045690"/>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In the event the user can’t give information despite needing to go to the hospital, the app should be able to provide information to those doctors if need be.</a:t>
            </a:r>
            <a:endParaRPr sz="900">
              <a:solidFill>
                <a:schemeClr val="dk1"/>
              </a:solidFill>
              <a:latin typeface="Trebuchet MS"/>
              <a:ea typeface="Trebuchet MS"/>
              <a:cs typeface="Trebuchet MS"/>
              <a:sym typeface="Trebuchet MS"/>
            </a:endParaRPr>
          </a:p>
        </p:txBody>
      </p:sp>
      <p:sp>
        <p:nvSpPr>
          <p:cNvPr id="289" name="Google Shape;289;p41"/>
          <p:cNvSpPr/>
          <p:nvPr/>
        </p:nvSpPr>
        <p:spPr>
          <a:xfrm>
            <a:off x="2667209" y="3711598"/>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A payment system should be implemented with the hospital to show the costs and how to pay them. Options should include payment plans that the hospitals can offer.</a:t>
            </a:r>
            <a:endParaRPr sz="900">
              <a:solidFill>
                <a:schemeClr val="dk1"/>
              </a:solidFill>
              <a:latin typeface="Trebuchet MS"/>
              <a:ea typeface="Trebuchet MS"/>
              <a:cs typeface="Trebuchet MS"/>
              <a:sym typeface="Trebuchet MS"/>
            </a:endParaRPr>
          </a:p>
        </p:txBody>
      </p:sp>
      <p:sp>
        <p:nvSpPr>
          <p:cNvPr id="290" name="Google Shape;290;p41"/>
          <p:cNvSpPr/>
          <p:nvPr/>
        </p:nvSpPr>
        <p:spPr>
          <a:xfrm>
            <a:off x="469231" y="3733781"/>
            <a:ext cx="2004600" cy="721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An accessibility menu should be available from the beginning to allow users to customize the menus for easier use if need be.</a:t>
            </a:r>
            <a:endParaRPr sz="900">
              <a:solidFill>
                <a:schemeClr val="dk1"/>
              </a:solidFill>
              <a:latin typeface="Trebuchet MS"/>
              <a:ea typeface="Trebuchet MS"/>
              <a:cs typeface="Trebuchet MS"/>
              <a:sym typeface="Trebuchet MS"/>
            </a:endParaRPr>
          </a:p>
        </p:txBody>
      </p:sp>
      <p:sp>
        <p:nvSpPr>
          <p:cNvPr id="291" name="Google Shape;291;p41"/>
          <p:cNvSpPr/>
          <p:nvPr/>
        </p:nvSpPr>
        <p:spPr>
          <a:xfrm>
            <a:off x="6108506" y="1212144"/>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Lia and Eric will make sure the features in the app shouldn’t cause any crashes. It can run better later, just get it working.</a:t>
            </a:r>
            <a:endParaRPr sz="900">
              <a:solidFill>
                <a:schemeClr val="dk1"/>
              </a:solidFill>
              <a:latin typeface="Trebuchet MS"/>
              <a:ea typeface="Trebuchet MS"/>
              <a:cs typeface="Trebuchet MS"/>
              <a:sym typeface="Trebuchet MS"/>
            </a:endParaRPr>
          </a:p>
        </p:txBody>
      </p:sp>
      <p:sp>
        <p:nvSpPr>
          <p:cNvPr id="292" name="Google Shape;292;p41"/>
          <p:cNvSpPr/>
          <p:nvPr/>
        </p:nvSpPr>
        <p:spPr>
          <a:xfrm>
            <a:off x="6108506" y="1869389"/>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Jack will talk with Lia and Eric to make sure to tell them how the app is supposed to fit into healthcare guidelines.</a:t>
            </a:r>
            <a:endParaRPr sz="900">
              <a:solidFill>
                <a:schemeClr val="dk1"/>
              </a:solidFill>
              <a:latin typeface="Trebuchet MS"/>
              <a:ea typeface="Trebuchet MS"/>
              <a:cs typeface="Trebuchet MS"/>
              <a:sym typeface="Trebuchet MS"/>
            </a:endParaRPr>
          </a:p>
        </p:txBody>
      </p:sp>
      <p:sp>
        <p:nvSpPr>
          <p:cNvPr id="293" name="Google Shape;293;p41"/>
          <p:cNvSpPr/>
          <p:nvPr/>
        </p:nvSpPr>
        <p:spPr>
          <a:xfrm>
            <a:off x="6108506" y="2551216"/>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When each feature in the app is stable, Kendra can compare it to other similar apps and give notes on what to improve.</a:t>
            </a:r>
            <a:endParaRPr sz="900">
              <a:solidFill>
                <a:schemeClr val="dk1"/>
              </a:solidFill>
              <a:latin typeface="Trebuchet MS"/>
              <a:ea typeface="Trebuchet MS"/>
              <a:cs typeface="Trebuchet MS"/>
              <a:sym typeface="Trebuchet MS"/>
            </a:endParaRPr>
          </a:p>
        </p:txBody>
      </p:sp>
      <p:sp>
        <p:nvSpPr>
          <p:cNvPr id="294" name="Google Shape;294;p41"/>
          <p:cNvSpPr/>
          <p:nvPr/>
        </p:nvSpPr>
        <p:spPr>
          <a:xfrm>
            <a:off x="6108506" y="3890288"/>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Kendra will check on the general feelings of the market in regards to the app and let the rest of the team know what parts are popular in those already established apps.</a:t>
            </a:r>
            <a:endParaRPr sz="900">
              <a:solidFill>
                <a:schemeClr val="dk1"/>
              </a:solidFill>
              <a:latin typeface="Trebuchet MS"/>
              <a:ea typeface="Trebuchet MS"/>
              <a:cs typeface="Trebuchet MS"/>
              <a:sym typeface="Trebuchet MS"/>
            </a:endParaRPr>
          </a:p>
        </p:txBody>
      </p:sp>
      <p:sp>
        <p:nvSpPr>
          <p:cNvPr id="295" name="Google Shape;295;p41"/>
          <p:cNvSpPr/>
          <p:nvPr/>
        </p:nvSpPr>
        <p:spPr>
          <a:xfrm>
            <a:off x="6118160" y="3228353"/>
            <a:ext cx="2299800" cy="562200"/>
          </a:xfrm>
          <a:prstGeom prst="rect">
            <a:avLst/>
          </a:prstGeom>
          <a:solidFill>
            <a:schemeClr val="lt1"/>
          </a:solidFill>
          <a:ln cap="rnd" cmpd="sng" w="19050">
            <a:solidFill>
              <a:schemeClr val="accen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en" sz="900" u="none" strike="noStrike">
                <a:solidFill>
                  <a:srgbClr val="000000"/>
                </a:solidFill>
                <a:latin typeface="Times New Roman"/>
                <a:ea typeface="Times New Roman"/>
                <a:cs typeface="Times New Roman"/>
                <a:sym typeface="Times New Roman"/>
              </a:rPr>
              <a:t>Eric will go to each team member and make sure while coding the app and facilitate communications to keep everyone on the level.</a:t>
            </a:r>
            <a:endParaRPr sz="900">
              <a:solidFill>
                <a:schemeClr val="dk1"/>
              </a:solidFill>
              <a:latin typeface="Trebuchet MS"/>
              <a:ea typeface="Trebuchet MS"/>
              <a:cs typeface="Trebuchet MS"/>
              <a:sym typeface="Trebuchet MS"/>
            </a:endParaRPr>
          </a:p>
        </p:txBody>
      </p:sp>
      <p:sp>
        <p:nvSpPr>
          <p:cNvPr id="296" name="Google Shape;296;p41"/>
          <p:cNvSpPr txBox="1"/>
          <p:nvPr/>
        </p:nvSpPr>
        <p:spPr>
          <a:xfrm>
            <a:off x="2676863" y="87253"/>
            <a:ext cx="2973300" cy="4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2700">
                <a:solidFill>
                  <a:schemeClr val="dk1"/>
                </a:solidFill>
                <a:latin typeface="Trebuchet MS"/>
                <a:ea typeface="Trebuchet MS"/>
                <a:cs typeface="Trebuchet MS"/>
                <a:sym typeface="Trebuchet MS"/>
              </a:rPr>
              <a:t>Technical Stories</a:t>
            </a:r>
            <a:endParaRPr sz="1100"/>
          </a:p>
        </p:txBody>
      </p:sp>
      <p:sp>
        <p:nvSpPr>
          <p:cNvPr id="297" name="Google Shape;297;p41"/>
          <p:cNvSpPr txBox="1"/>
          <p:nvPr/>
        </p:nvSpPr>
        <p:spPr>
          <a:xfrm>
            <a:off x="1322194" y="707947"/>
            <a:ext cx="2507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External Stakeholders</a:t>
            </a:r>
            <a:endParaRPr sz="1100"/>
          </a:p>
        </p:txBody>
      </p:sp>
      <p:sp>
        <p:nvSpPr>
          <p:cNvPr id="298" name="Google Shape;298;p41"/>
          <p:cNvSpPr txBox="1"/>
          <p:nvPr/>
        </p:nvSpPr>
        <p:spPr>
          <a:xfrm>
            <a:off x="6108506" y="686624"/>
            <a:ext cx="25074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800">
                <a:solidFill>
                  <a:schemeClr val="dk1"/>
                </a:solidFill>
                <a:latin typeface="Trebuchet MS"/>
                <a:ea typeface="Trebuchet MS"/>
                <a:cs typeface="Trebuchet MS"/>
                <a:sym typeface="Trebuchet MS"/>
              </a:rPr>
              <a:t>Internal Stakeholders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2"/>
          <p:cNvSpPr txBox="1"/>
          <p:nvPr>
            <p:ph type="title"/>
          </p:nvPr>
        </p:nvSpPr>
        <p:spPr>
          <a:xfrm>
            <a:off x="507996" y="457200"/>
            <a:ext cx="2197800" cy="990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accent1"/>
              </a:buClr>
              <a:buSzPts val="2500"/>
              <a:buFont typeface="Trebuchet MS"/>
              <a:buNone/>
            </a:pPr>
            <a:r>
              <a:rPr lang="en" sz="2500"/>
              <a:t>Requirements</a:t>
            </a:r>
            <a:endParaRPr/>
          </a:p>
        </p:txBody>
      </p:sp>
      <p:sp>
        <p:nvSpPr>
          <p:cNvPr id="304" name="Google Shape;304;p42"/>
          <p:cNvSpPr txBox="1"/>
          <p:nvPr>
            <p:ph idx="1" type="body"/>
          </p:nvPr>
        </p:nvSpPr>
        <p:spPr>
          <a:xfrm>
            <a:off x="188480" y="1321594"/>
            <a:ext cx="2517300" cy="3209400"/>
          </a:xfrm>
          <a:prstGeom prst="rect">
            <a:avLst/>
          </a:prstGeom>
          <a:noFill/>
          <a:ln>
            <a:noFill/>
          </a:ln>
        </p:spPr>
        <p:txBody>
          <a:bodyPr anchorCtr="0" anchor="t" bIns="34275" lIns="68575" spcFirstLastPara="1" rIns="68575" wrap="square" tIns="34275">
            <a:normAutofit lnSpcReduction="20000"/>
          </a:bodyPr>
          <a:lstStyle/>
          <a:p>
            <a:pPr indent="0" lvl="0" marL="0" rtl="0" algn="l">
              <a:spcBef>
                <a:spcPts val="0"/>
              </a:spcBef>
              <a:spcAft>
                <a:spcPts val="0"/>
              </a:spcAft>
              <a:buSzPts val="1100"/>
              <a:buNone/>
            </a:pPr>
            <a:r>
              <a:rPr lang="en"/>
              <a:t>Benchmarking</a:t>
            </a:r>
            <a:endParaRPr/>
          </a:p>
          <a:p>
            <a:pPr indent="-260350" lvl="0" marL="254000" rtl="0" algn="l">
              <a:spcBef>
                <a:spcPts val="800"/>
              </a:spcBef>
              <a:spcAft>
                <a:spcPts val="0"/>
              </a:spcAft>
              <a:buSzPts val="1100"/>
              <a:buChar char="•"/>
            </a:pPr>
            <a:r>
              <a:rPr lang="en"/>
              <a:t>Other apps exist</a:t>
            </a:r>
            <a:endParaRPr/>
          </a:p>
          <a:p>
            <a:pPr indent="-260350" lvl="0" marL="254000" rtl="0" algn="l">
              <a:spcBef>
                <a:spcPts val="800"/>
              </a:spcBef>
              <a:spcAft>
                <a:spcPts val="0"/>
              </a:spcAft>
              <a:buSzPts val="1100"/>
              <a:buChar char="•"/>
            </a:pPr>
            <a:r>
              <a:rPr lang="en"/>
              <a:t>Look at reviews</a:t>
            </a:r>
            <a:endParaRPr/>
          </a:p>
          <a:p>
            <a:pPr indent="-260350" lvl="0" marL="254000" rtl="0" algn="l">
              <a:spcBef>
                <a:spcPts val="800"/>
              </a:spcBef>
              <a:spcAft>
                <a:spcPts val="0"/>
              </a:spcAft>
              <a:buSzPts val="1100"/>
              <a:buChar char="•"/>
            </a:pPr>
            <a:r>
              <a:rPr lang="en"/>
              <a:t>Adjust priorities</a:t>
            </a:r>
            <a:endParaRPr/>
          </a:p>
          <a:p>
            <a:pPr indent="0" lvl="0" marL="0" rtl="0" algn="l">
              <a:spcBef>
                <a:spcPts val="800"/>
              </a:spcBef>
              <a:spcAft>
                <a:spcPts val="0"/>
              </a:spcAft>
              <a:buSzPts val="1100"/>
              <a:buNone/>
            </a:pPr>
            <a:r>
              <a:t/>
            </a:r>
            <a:endParaRPr/>
          </a:p>
          <a:p>
            <a:pPr indent="0" lvl="0" marL="0" rtl="0" algn="l">
              <a:spcBef>
                <a:spcPts val="800"/>
              </a:spcBef>
              <a:spcAft>
                <a:spcPts val="0"/>
              </a:spcAft>
              <a:buSzPts val="1100"/>
              <a:buNone/>
            </a:pPr>
            <a:r>
              <a:t/>
            </a:r>
            <a:endParaRPr/>
          </a:p>
          <a:p>
            <a:pPr indent="0" lvl="0" marL="0" rtl="0" algn="l">
              <a:spcBef>
                <a:spcPts val="800"/>
              </a:spcBef>
              <a:spcAft>
                <a:spcPts val="0"/>
              </a:spcAft>
              <a:buSzPts val="1100"/>
              <a:buNone/>
            </a:pPr>
            <a:r>
              <a:rPr lang="en"/>
              <a:t>Focus Groups</a:t>
            </a:r>
            <a:endParaRPr/>
          </a:p>
          <a:p>
            <a:pPr indent="-260350" lvl="0" marL="254000" rtl="0" algn="l">
              <a:spcBef>
                <a:spcPts val="800"/>
              </a:spcBef>
              <a:spcAft>
                <a:spcPts val="0"/>
              </a:spcAft>
              <a:buSzPts val="1100"/>
              <a:buChar char="•"/>
            </a:pPr>
            <a:r>
              <a:rPr lang="en"/>
              <a:t>Handicap focus group</a:t>
            </a:r>
            <a:endParaRPr/>
          </a:p>
          <a:p>
            <a:pPr indent="-260350" lvl="0" marL="254000" rtl="0" algn="l">
              <a:spcBef>
                <a:spcPts val="800"/>
              </a:spcBef>
              <a:spcAft>
                <a:spcPts val="0"/>
              </a:spcAft>
              <a:buSzPts val="1100"/>
              <a:buChar char="•"/>
            </a:pPr>
            <a:r>
              <a:rPr lang="en"/>
              <a:t>Gain accessibility data</a:t>
            </a:r>
            <a:endParaRPr/>
          </a:p>
          <a:p>
            <a:pPr indent="-260350" lvl="0" marL="254000" rtl="0" algn="l">
              <a:spcBef>
                <a:spcPts val="800"/>
              </a:spcBef>
              <a:spcAft>
                <a:spcPts val="0"/>
              </a:spcAft>
              <a:buSzPts val="1100"/>
              <a:buChar char="•"/>
            </a:pPr>
            <a:r>
              <a:rPr lang="en"/>
              <a:t>Check after app iteration</a:t>
            </a:r>
            <a:endParaRPr/>
          </a:p>
        </p:txBody>
      </p:sp>
      <p:pic>
        <p:nvPicPr>
          <p:cNvPr descr="Graphical user interface, application&#10;&#10;Description automatically generated" id="305" name="Google Shape;305;p42"/>
          <p:cNvPicPr preferRelativeResize="0"/>
          <p:nvPr/>
        </p:nvPicPr>
        <p:blipFill rotWithShape="1">
          <a:blip r:embed="rId3">
            <a:alphaModFix/>
          </a:blip>
          <a:srcRect b="0" l="0" r="0" t="0"/>
          <a:stretch/>
        </p:blipFill>
        <p:spPr>
          <a:xfrm>
            <a:off x="3025402" y="631235"/>
            <a:ext cx="2903346" cy="1633131"/>
          </a:xfrm>
          <a:prstGeom prst="rect">
            <a:avLst/>
          </a:prstGeom>
          <a:noFill/>
          <a:ln>
            <a:noFill/>
          </a:ln>
        </p:spPr>
      </p:pic>
      <p:pic>
        <p:nvPicPr>
          <p:cNvPr descr="A group of people sitting in a wheelchair&#10;&#10;Description automatically generated with low confidence" id="306" name="Google Shape;306;p42"/>
          <p:cNvPicPr preferRelativeResize="0"/>
          <p:nvPr/>
        </p:nvPicPr>
        <p:blipFill rotWithShape="1">
          <a:blip r:embed="rId4">
            <a:alphaModFix/>
          </a:blip>
          <a:srcRect b="0" l="0" r="0" t="0"/>
          <a:stretch/>
        </p:blipFill>
        <p:spPr>
          <a:xfrm>
            <a:off x="6111877" y="2846167"/>
            <a:ext cx="2713946" cy="1811558"/>
          </a:xfrm>
          <a:prstGeom prst="rect">
            <a:avLst/>
          </a:prstGeom>
          <a:noFill/>
          <a:ln>
            <a:noFill/>
          </a:ln>
        </p:spPr>
      </p:pic>
      <p:pic>
        <p:nvPicPr>
          <p:cNvPr descr="Graphical user interface, application, website&#10;&#10;Description automatically generated" id="307" name="Google Shape;307;p42"/>
          <p:cNvPicPr preferRelativeResize="0"/>
          <p:nvPr/>
        </p:nvPicPr>
        <p:blipFill rotWithShape="1">
          <a:blip r:embed="rId5">
            <a:alphaModFix/>
          </a:blip>
          <a:srcRect b="0" l="0" r="0" t="0"/>
          <a:stretch/>
        </p:blipFill>
        <p:spPr>
          <a:xfrm>
            <a:off x="6248263" y="359989"/>
            <a:ext cx="2517404" cy="2175622"/>
          </a:xfrm>
          <a:prstGeom prst="rect">
            <a:avLst/>
          </a:prstGeom>
          <a:noFill/>
          <a:ln>
            <a:noFill/>
          </a:ln>
        </p:spPr>
      </p:pic>
      <p:pic>
        <p:nvPicPr>
          <p:cNvPr descr="A group of people sitting around a table&#10;&#10;Description automatically generated" id="308" name="Google Shape;308;p42"/>
          <p:cNvPicPr preferRelativeResize="0"/>
          <p:nvPr/>
        </p:nvPicPr>
        <p:blipFill rotWithShape="1">
          <a:blip r:embed="rId6">
            <a:alphaModFix/>
          </a:blip>
          <a:srcRect b="0" l="0" r="0" t="0"/>
          <a:stretch/>
        </p:blipFill>
        <p:spPr>
          <a:xfrm>
            <a:off x="3025402" y="2713016"/>
            <a:ext cx="2524127" cy="18930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type="title"/>
          </p:nvPr>
        </p:nvSpPr>
        <p:spPr>
          <a:xfrm>
            <a:off x="857250" y="457200"/>
            <a:ext cx="7406400" cy="1017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Scope Statement</a:t>
            </a:r>
            <a:endParaRPr/>
          </a:p>
        </p:txBody>
      </p:sp>
      <p:sp>
        <p:nvSpPr>
          <p:cNvPr id="314" name="Google Shape;314;p43"/>
          <p:cNvSpPr txBox="1"/>
          <p:nvPr>
            <p:ph idx="1" type="body"/>
          </p:nvPr>
        </p:nvSpPr>
        <p:spPr>
          <a:xfrm>
            <a:off x="508000" y="1135856"/>
            <a:ext cx="6447600" cy="3395100"/>
          </a:xfrm>
          <a:prstGeom prst="rect">
            <a:avLst/>
          </a:prstGeom>
          <a:noFill/>
          <a:ln>
            <a:noFill/>
          </a:ln>
        </p:spPr>
        <p:txBody>
          <a:bodyPr anchorCtr="0" anchor="t" bIns="34275" lIns="68575" spcFirstLastPara="1" rIns="68575" wrap="square" tIns="34275">
            <a:normAutofit lnSpcReduction="20000"/>
          </a:bodyPr>
          <a:lstStyle/>
          <a:p>
            <a:pPr indent="-260350" lvl="0" marL="254000" rtl="0" algn="l">
              <a:spcBef>
                <a:spcPts val="0"/>
              </a:spcBef>
              <a:spcAft>
                <a:spcPts val="0"/>
              </a:spcAft>
              <a:buSzPts val="1100"/>
              <a:buChar char="•"/>
            </a:pPr>
            <a:r>
              <a:rPr b="1" i="0" lang="en" sz="1400" u="none" strike="noStrike">
                <a:solidFill>
                  <a:srgbClr val="000000"/>
                </a:solidFill>
                <a:latin typeface="Times New Roman"/>
                <a:ea typeface="Times New Roman"/>
                <a:cs typeface="Times New Roman"/>
                <a:sym typeface="Times New Roman"/>
              </a:rPr>
              <a:t>Product Characteristics and Requirements:</a:t>
            </a:r>
            <a:endParaRPr b="1" i="0" u="none" strike="noStrike">
              <a:solidFill>
                <a:srgbClr val="000000"/>
              </a:solidFill>
              <a:latin typeface="Times New Roman"/>
              <a:ea typeface="Times New Roman"/>
              <a:cs typeface="Times New Roman"/>
              <a:sym typeface="Times New Roman"/>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1.      Accessible to all users regardless of handicaps.</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2.      Includes a fitness tracker, medication tracker, electronic address book, emergency information list, resource search, and payment option.</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3.      A minimum viable product (MVP) will be created in 6 weeks time</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4.      The app will be monetized.</a:t>
            </a:r>
            <a:endParaRPr/>
          </a:p>
          <a:p>
            <a:pPr indent="-190500" lvl="0" marL="520700" rtl="0" algn="l">
              <a:spcBef>
                <a:spcPts val="900"/>
              </a:spcBef>
              <a:spcAft>
                <a:spcPts val="0"/>
              </a:spcAft>
              <a:buSzPts val="1100"/>
              <a:buNone/>
            </a:pPr>
            <a:r>
              <a:t/>
            </a:r>
            <a:endParaRPr>
              <a:solidFill>
                <a:srgbClr val="000000"/>
              </a:solidFill>
              <a:latin typeface="Times New Roman"/>
              <a:ea typeface="Times New Roman"/>
              <a:cs typeface="Times New Roman"/>
              <a:sym typeface="Times New Roman"/>
            </a:endParaRPr>
          </a:p>
          <a:p>
            <a:pPr indent="-260350" lvl="0" marL="254000" rtl="0" algn="l">
              <a:spcBef>
                <a:spcPts val="0"/>
              </a:spcBef>
              <a:spcAft>
                <a:spcPts val="0"/>
              </a:spcAft>
              <a:buSzPts val="1100"/>
              <a:buChar char="•"/>
            </a:pPr>
            <a:r>
              <a:rPr b="1" i="0" lang="en" sz="1400" u="none" strike="noStrike">
                <a:solidFill>
                  <a:srgbClr val="000000"/>
                </a:solidFill>
                <a:latin typeface="Times New Roman"/>
                <a:ea typeface="Times New Roman"/>
                <a:cs typeface="Times New Roman"/>
                <a:sym typeface="Times New Roman"/>
              </a:rPr>
              <a:t>Project Success Criteria:</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1. Everything done under a $350,000 budget</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2. A Health app with all features included</a:t>
            </a:r>
            <a:endParaRPr/>
          </a:p>
          <a:p>
            <a:pPr indent="-215900" lvl="1" marL="558800" rtl="0" algn="l">
              <a:spcBef>
                <a:spcPts val="900"/>
              </a:spcBef>
              <a:spcAft>
                <a:spcPts val="0"/>
              </a:spcAft>
              <a:buSzPts val="1000"/>
              <a:buChar char="•"/>
            </a:pPr>
            <a:r>
              <a:rPr lang="en">
                <a:solidFill>
                  <a:srgbClr val="000000"/>
                </a:solidFill>
                <a:latin typeface="Times New Roman"/>
                <a:ea typeface="Times New Roman"/>
                <a:cs typeface="Times New Roman"/>
                <a:sym typeface="Times New Roman"/>
              </a:rPr>
              <a:t>3. </a:t>
            </a:r>
            <a:r>
              <a:rPr b="0" i="0" lang="en" u="none" strike="noStrike">
                <a:solidFill>
                  <a:srgbClr val="000000"/>
                </a:solidFill>
                <a:latin typeface="Times New Roman"/>
                <a:ea typeface="Times New Roman"/>
                <a:cs typeface="Times New Roman"/>
                <a:sym typeface="Times New Roman"/>
              </a:rPr>
              <a:t>Each feature will have accessibility options implemented</a:t>
            </a:r>
            <a:endParaRPr/>
          </a:p>
          <a:p>
            <a:pPr indent="-215900" lvl="1" marL="558800" rtl="0" algn="l">
              <a:spcBef>
                <a:spcPts val="900"/>
              </a:spcBef>
              <a:spcAft>
                <a:spcPts val="0"/>
              </a:spcAft>
              <a:buSzPts val="1000"/>
              <a:buChar char="•"/>
            </a:pPr>
            <a:r>
              <a:rPr b="0" i="0" lang="en" u="none" strike="noStrike">
                <a:solidFill>
                  <a:srgbClr val="000000"/>
                </a:solidFill>
                <a:latin typeface="Times New Roman"/>
                <a:ea typeface="Times New Roman"/>
                <a:cs typeface="Times New Roman"/>
                <a:sym typeface="Times New Roman"/>
              </a:rPr>
              <a:t>4. It will have a successful monetization strategy implemented</a:t>
            </a:r>
            <a:endParaRPr/>
          </a:p>
          <a:p>
            <a:pPr indent="0" lvl="0" marL="254000" rtl="0" algn="l">
              <a:spcBef>
                <a:spcPts val="900"/>
              </a:spcBef>
              <a:spcAft>
                <a:spcPts val="0"/>
              </a:spcAft>
              <a:buSzPts val="1100"/>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3	</a:t>
            </a:r>
            <a:endParaRPr/>
          </a:p>
        </p:txBody>
      </p:sp>
      <p:sp>
        <p:nvSpPr>
          <p:cNvPr id="320" name="Google Shape;320;p44"/>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Schedule Management</a:t>
            </a:r>
            <a:endParaRPr/>
          </a:p>
          <a:p>
            <a:pPr indent="0" lvl="0" marL="0" rtl="0" algn="ctr">
              <a:lnSpc>
                <a:spcPct val="90000"/>
              </a:lnSpc>
              <a:spcBef>
                <a:spcPts val="1100"/>
              </a:spcBef>
              <a:spcAft>
                <a:spcPts val="0"/>
              </a:spcAft>
              <a:buSzPts val="1300"/>
              <a:buNone/>
            </a:pPr>
            <a:r>
              <a:t/>
            </a:r>
            <a:endParaRPr/>
          </a:p>
        </p:txBody>
      </p:sp>
      <p:sp>
        <p:nvSpPr>
          <p:cNvPr id="321" name="Google Shape;321;p44"/>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628650" y="273844"/>
            <a:ext cx="7886700" cy="1172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Sprint 1 MVP – 50 Story Points</a:t>
            </a:r>
            <a:br>
              <a:rPr lang="en">
                <a:latin typeface="Times New Roman"/>
                <a:ea typeface="Times New Roman"/>
                <a:cs typeface="Times New Roman"/>
                <a:sym typeface="Times New Roman"/>
              </a:rPr>
            </a:br>
            <a:r>
              <a:rPr lang="en" sz="2400">
                <a:latin typeface="Times New Roman"/>
                <a:ea typeface="Times New Roman"/>
                <a:cs typeface="Times New Roman"/>
                <a:sym typeface="Times New Roman"/>
              </a:rPr>
              <a:t>Fitness Tracker &amp; Electronic Address Book</a:t>
            </a:r>
            <a:endParaRPr/>
          </a:p>
        </p:txBody>
      </p:sp>
      <p:pic>
        <p:nvPicPr>
          <p:cNvPr id="327" name="Google Shape;327;p45"/>
          <p:cNvPicPr preferRelativeResize="0"/>
          <p:nvPr>
            <p:ph idx="1" type="body"/>
          </p:nvPr>
        </p:nvPicPr>
        <p:blipFill rotWithShape="1">
          <a:blip r:embed="rId3">
            <a:alphaModFix/>
          </a:blip>
          <a:srcRect b="0" l="0" r="0" t="0"/>
          <a:stretch/>
        </p:blipFill>
        <p:spPr>
          <a:xfrm>
            <a:off x="469624" y="1900859"/>
            <a:ext cx="8251800" cy="2363100"/>
          </a:xfrm>
          <a:prstGeom prst="rect">
            <a:avLst/>
          </a:prstGeom>
          <a:noFill/>
          <a:ln>
            <a:noFill/>
          </a:ln>
        </p:spPr>
      </p:pic>
      <p:pic>
        <p:nvPicPr>
          <p:cNvPr descr="Text, calendar, whiteboard&#10;&#10;Description automatically generated" id="328" name="Google Shape;328;p45"/>
          <p:cNvPicPr preferRelativeResize="0"/>
          <p:nvPr/>
        </p:nvPicPr>
        <p:blipFill rotWithShape="1">
          <a:blip r:embed="rId4">
            <a:alphaModFix/>
          </a:blip>
          <a:srcRect b="0" l="0" r="0" t="0"/>
          <a:stretch/>
        </p:blipFill>
        <p:spPr>
          <a:xfrm>
            <a:off x="6206067" y="86656"/>
            <a:ext cx="2309284" cy="14881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628650" y="273844"/>
            <a:ext cx="7886700" cy="1198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Release 1 MVP &amp; Milestone</a:t>
            </a:r>
            <a:br>
              <a:rPr lang="en">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334" name="Google Shape;334;p46"/>
          <p:cNvPicPr preferRelativeResize="0"/>
          <p:nvPr>
            <p:ph idx="1" type="body"/>
          </p:nvPr>
        </p:nvPicPr>
        <p:blipFill rotWithShape="1">
          <a:blip r:embed="rId3">
            <a:alphaModFix/>
          </a:blip>
          <a:srcRect b="0" l="0" r="0" t="0"/>
          <a:stretch/>
        </p:blipFill>
        <p:spPr>
          <a:xfrm>
            <a:off x="183995" y="1798135"/>
            <a:ext cx="8673000" cy="2182800"/>
          </a:xfrm>
          <a:prstGeom prst="rect">
            <a:avLst/>
          </a:prstGeom>
          <a:noFill/>
          <a:ln>
            <a:noFill/>
          </a:ln>
        </p:spPr>
      </p:pic>
      <p:pic>
        <p:nvPicPr>
          <p:cNvPr descr="Diagram, engineering drawing&#10;&#10;Description automatically generated" id="335" name="Google Shape;335;p46"/>
          <p:cNvPicPr preferRelativeResize="0"/>
          <p:nvPr/>
        </p:nvPicPr>
        <p:blipFill rotWithShape="1">
          <a:blip r:embed="rId4">
            <a:alphaModFix/>
          </a:blip>
          <a:srcRect b="0" l="0" r="0" t="0"/>
          <a:stretch/>
        </p:blipFill>
        <p:spPr>
          <a:xfrm>
            <a:off x="5985842" y="124093"/>
            <a:ext cx="2529509" cy="15605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7"/>
          <p:cNvPicPr preferRelativeResize="0"/>
          <p:nvPr>
            <p:ph idx="1" type="body"/>
          </p:nvPr>
        </p:nvPicPr>
        <p:blipFill rotWithShape="1">
          <a:blip r:embed="rId3">
            <a:alphaModFix/>
          </a:blip>
          <a:srcRect b="0" l="0" r="0" t="0"/>
          <a:stretch/>
        </p:blipFill>
        <p:spPr>
          <a:xfrm>
            <a:off x="6181725" y="151818"/>
            <a:ext cx="2442900" cy="1372200"/>
          </a:xfrm>
          <a:prstGeom prst="rect">
            <a:avLst/>
          </a:prstGeom>
          <a:noFill/>
          <a:ln>
            <a:noFill/>
          </a:ln>
        </p:spPr>
      </p:pic>
      <p:sp>
        <p:nvSpPr>
          <p:cNvPr id="341" name="Google Shape;341;p47"/>
          <p:cNvSpPr txBox="1"/>
          <p:nvPr>
            <p:ph type="title"/>
          </p:nvPr>
        </p:nvSpPr>
        <p:spPr>
          <a:xfrm>
            <a:off x="261563" y="427406"/>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Sprint 2 MVP – 50 Story Points</a:t>
            </a:r>
            <a:br>
              <a:rPr lang="en">
                <a:latin typeface="Times New Roman"/>
                <a:ea typeface="Times New Roman"/>
                <a:cs typeface="Times New Roman"/>
                <a:sym typeface="Times New Roman"/>
              </a:rPr>
            </a:br>
            <a:r>
              <a:rPr lang="en" sz="2400">
                <a:latin typeface="Times New Roman"/>
                <a:ea typeface="Times New Roman"/>
                <a:cs typeface="Times New Roman"/>
                <a:sym typeface="Times New Roman"/>
              </a:rPr>
              <a:t>Medication Tracker &amp; Emergency Information</a:t>
            </a:r>
            <a:endParaRPr/>
          </a:p>
        </p:txBody>
      </p:sp>
      <p:pic>
        <p:nvPicPr>
          <p:cNvPr id="342" name="Google Shape;342;p47"/>
          <p:cNvPicPr preferRelativeResize="0"/>
          <p:nvPr/>
        </p:nvPicPr>
        <p:blipFill rotWithShape="1">
          <a:blip r:embed="rId4">
            <a:alphaModFix/>
          </a:blip>
          <a:srcRect b="0" l="0" r="0" t="0"/>
          <a:stretch/>
        </p:blipFill>
        <p:spPr>
          <a:xfrm>
            <a:off x="443261" y="1633956"/>
            <a:ext cx="8181238" cy="2439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Sprint 2 MVP Release</a:t>
            </a:r>
            <a:endParaRPr/>
          </a:p>
        </p:txBody>
      </p:sp>
      <p:pic>
        <p:nvPicPr>
          <p:cNvPr id="348" name="Google Shape;348;p48"/>
          <p:cNvPicPr preferRelativeResize="0"/>
          <p:nvPr>
            <p:ph idx="1" type="body"/>
          </p:nvPr>
        </p:nvPicPr>
        <p:blipFill rotWithShape="1">
          <a:blip r:embed="rId3">
            <a:alphaModFix/>
          </a:blip>
          <a:srcRect b="0" l="0" r="0" t="0"/>
          <a:stretch/>
        </p:blipFill>
        <p:spPr>
          <a:xfrm>
            <a:off x="451625" y="1814861"/>
            <a:ext cx="8204400" cy="2233200"/>
          </a:xfrm>
          <a:prstGeom prst="rect">
            <a:avLst/>
          </a:prstGeom>
          <a:noFill/>
          <a:ln>
            <a:noFill/>
          </a:ln>
        </p:spPr>
      </p:pic>
      <p:pic>
        <p:nvPicPr>
          <p:cNvPr descr="Diagram&#10;&#10;Description automatically generated" id="349" name="Google Shape;349;p48"/>
          <p:cNvPicPr preferRelativeResize="0"/>
          <p:nvPr/>
        </p:nvPicPr>
        <p:blipFill rotWithShape="1">
          <a:blip r:embed="rId4">
            <a:alphaModFix/>
          </a:blip>
          <a:srcRect b="0" l="0" r="0" t="0"/>
          <a:stretch/>
        </p:blipFill>
        <p:spPr>
          <a:xfrm>
            <a:off x="6184926" y="122236"/>
            <a:ext cx="2471210" cy="15964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A person working on a computer&#10;&#10;Description automatically generated with low confidence" id="354" name="Google Shape;354;p49"/>
          <p:cNvPicPr preferRelativeResize="0"/>
          <p:nvPr/>
        </p:nvPicPr>
        <p:blipFill rotWithShape="1">
          <a:blip r:embed="rId3">
            <a:alphaModFix/>
          </a:blip>
          <a:srcRect b="0" l="0" r="0" t="0"/>
          <a:stretch/>
        </p:blipFill>
        <p:spPr>
          <a:xfrm>
            <a:off x="6076950" y="280885"/>
            <a:ext cx="2333624" cy="1431396"/>
          </a:xfrm>
          <a:prstGeom prst="rect">
            <a:avLst/>
          </a:prstGeom>
          <a:noFill/>
          <a:ln>
            <a:noFill/>
          </a:ln>
        </p:spPr>
      </p:pic>
      <p:sp>
        <p:nvSpPr>
          <p:cNvPr id="355" name="Google Shape;355;p49"/>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Sprint 3 MVP – 50 Story Points</a:t>
            </a:r>
            <a:br>
              <a:rPr lang="en">
                <a:latin typeface="Times New Roman"/>
                <a:ea typeface="Times New Roman"/>
                <a:cs typeface="Times New Roman"/>
                <a:sym typeface="Times New Roman"/>
              </a:rPr>
            </a:br>
            <a:r>
              <a:rPr lang="en" sz="2400">
                <a:latin typeface="Times New Roman"/>
                <a:ea typeface="Times New Roman"/>
                <a:cs typeface="Times New Roman"/>
                <a:sym typeface="Times New Roman"/>
              </a:rPr>
              <a:t>Payment Feature &amp; Resource Feature</a:t>
            </a:r>
            <a:endParaRPr/>
          </a:p>
        </p:txBody>
      </p:sp>
      <p:pic>
        <p:nvPicPr>
          <p:cNvPr id="356" name="Google Shape;356;p49"/>
          <p:cNvPicPr preferRelativeResize="0"/>
          <p:nvPr>
            <p:ph idx="1" type="body"/>
          </p:nvPr>
        </p:nvPicPr>
        <p:blipFill rotWithShape="1">
          <a:blip r:embed="rId4">
            <a:alphaModFix/>
          </a:blip>
          <a:srcRect b="0" l="0" r="0" t="0"/>
          <a:stretch/>
        </p:blipFill>
        <p:spPr>
          <a:xfrm>
            <a:off x="479563" y="1841120"/>
            <a:ext cx="8184900" cy="233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1	</a:t>
            </a:r>
            <a:endParaRPr/>
          </a:p>
        </p:txBody>
      </p:sp>
      <p:sp>
        <p:nvSpPr>
          <p:cNvPr id="194" name="Google Shape;194;p32"/>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Integration Management</a:t>
            </a:r>
            <a:endParaRPr/>
          </a:p>
          <a:p>
            <a:pPr indent="0" lvl="0" marL="0" rtl="0" algn="ctr">
              <a:lnSpc>
                <a:spcPct val="90000"/>
              </a:lnSpc>
              <a:spcBef>
                <a:spcPts val="1100"/>
              </a:spcBef>
              <a:spcAft>
                <a:spcPts val="0"/>
              </a:spcAft>
              <a:buSzPts val="1300"/>
              <a:buNone/>
            </a:pPr>
            <a:r>
              <a:t/>
            </a:r>
            <a:endParaRPr/>
          </a:p>
        </p:txBody>
      </p:sp>
      <p:sp>
        <p:nvSpPr>
          <p:cNvPr id="195" name="Google Shape;195;p32"/>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Sprint 3 MVP Release</a:t>
            </a:r>
            <a:endParaRPr/>
          </a:p>
        </p:txBody>
      </p:sp>
      <p:pic>
        <p:nvPicPr>
          <p:cNvPr id="362" name="Google Shape;362;p50"/>
          <p:cNvPicPr preferRelativeResize="0"/>
          <p:nvPr>
            <p:ph idx="1" type="body"/>
          </p:nvPr>
        </p:nvPicPr>
        <p:blipFill rotWithShape="1">
          <a:blip r:embed="rId3">
            <a:alphaModFix/>
          </a:blip>
          <a:srcRect b="0" l="0" r="0" t="0"/>
          <a:stretch/>
        </p:blipFill>
        <p:spPr>
          <a:xfrm>
            <a:off x="275810" y="2051061"/>
            <a:ext cx="8393700" cy="2071200"/>
          </a:xfrm>
          <a:prstGeom prst="rect">
            <a:avLst/>
          </a:prstGeom>
          <a:noFill/>
          <a:ln>
            <a:noFill/>
          </a:ln>
        </p:spPr>
      </p:pic>
      <p:pic>
        <p:nvPicPr>
          <p:cNvPr descr="A person using a tablet&#10;&#10;Description automatically generated with low confidence" id="363" name="Google Shape;363;p50"/>
          <p:cNvPicPr preferRelativeResize="0"/>
          <p:nvPr/>
        </p:nvPicPr>
        <p:blipFill rotWithShape="1">
          <a:blip r:embed="rId4">
            <a:alphaModFix/>
          </a:blip>
          <a:srcRect b="0" l="0" r="0" t="0"/>
          <a:stretch/>
        </p:blipFill>
        <p:spPr>
          <a:xfrm>
            <a:off x="5647267" y="601133"/>
            <a:ext cx="2590478" cy="1396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Schedule &amp; Milestones</a:t>
            </a:r>
            <a:br>
              <a:rPr lang="en">
                <a:latin typeface="Times New Roman"/>
                <a:ea typeface="Times New Roman"/>
                <a:cs typeface="Times New Roman"/>
                <a:sym typeface="Times New Roman"/>
              </a:rPr>
            </a:br>
            <a:r>
              <a:rPr lang="en" sz="2400">
                <a:latin typeface="Times New Roman"/>
                <a:ea typeface="Times New Roman"/>
                <a:cs typeface="Times New Roman"/>
                <a:sym typeface="Times New Roman"/>
              </a:rPr>
              <a:t>7/11/2022 Through 11/16/2022</a:t>
            </a:r>
            <a:endParaRPr/>
          </a:p>
        </p:txBody>
      </p:sp>
      <p:pic>
        <p:nvPicPr>
          <p:cNvPr descr="A picture containing text, table&#10;&#10;Description automatically generated" id="370" name="Google Shape;370;p51"/>
          <p:cNvPicPr preferRelativeResize="0"/>
          <p:nvPr>
            <p:ph idx="1" type="body"/>
          </p:nvPr>
        </p:nvPicPr>
        <p:blipFill rotWithShape="1">
          <a:blip r:embed="rId3">
            <a:alphaModFix/>
          </a:blip>
          <a:srcRect b="0" l="0" r="0" t="0"/>
          <a:stretch/>
        </p:blipFill>
        <p:spPr>
          <a:xfrm flipH="1" rot="10800000">
            <a:off x="5103495" y="26465"/>
            <a:ext cx="2348700" cy="1299600"/>
          </a:xfrm>
          <a:prstGeom prst="rect">
            <a:avLst/>
          </a:prstGeom>
          <a:noFill/>
          <a:ln>
            <a:noFill/>
          </a:ln>
        </p:spPr>
      </p:pic>
      <p:sp>
        <p:nvSpPr>
          <p:cNvPr id="371" name="Google Shape;371;p51"/>
          <p:cNvSpPr/>
          <p:nvPr/>
        </p:nvSpPr>
        <p:spPr>
          <a:xfrm>
            <a:off x="-713983" y="1515409"/>
            <a:ext cx="10635300" cy="3643500"/>
          </a:xfrm>
          <a:prstGeom prst="rect">
            <a:avLst/>
          </a:prstGeom>
          <a:solidFill>
            <a:srgbClr val="FFFFFF"/>
          </a:solidFill>
          <a:ln cap="flat" cmpd="sng" w="12700">
            <a:solidFill>
              <a:srgbClr val="444444"/>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72" name="Google Shape;372;p51"/>
          <p:cNvSpPr txBox="1"/>
          <p:nvPr/>
        </p:nvSpPr>
        <p:spPr>
          <a:xfrm>
            <a:off x="-788670" y="1703070"/>
            <a:ext cx="291300" cy="228600"/>
          </a:xfrm>
          <a:prstGeom prst="rect">
            <a:avLst/>
          </a:prstGeom>
          <a:noFill/>
          <a:ln>
            <a:noFill/>
          </a:ln>
        </p:spPr>
        <p:txBody>
          <a:bodyPr anchorCtr="0" anchor="ctr" bIns="0" lIns="0" spcFirstLastPara="1" rIns="0" wrap="square" tIns="0">
            <a:normAutofit lnSpcReduction="20000"/>
          </a:bodyPr>
          <a:lstStyle/>
          <a:p>
            <a:pPr indent="0" lvl="0" marL="0" marR="0" rtl="0" algn="r">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Start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7/11</a:t>
            </a:r>
            <a:endParaRPr sz="1100"/>
          </a:p>
        </p:txBody>
      </p:sp>
      <p:sp>
        <p:nvSpPr>
          <p:cNvPr id="373" name="Google Shape;373;p51"/>
          <p:cNvSpPr txBox="1"/>
          <p:nvPr/>
        </p:nvSpPr>
        <p:spPr>
          <a:xfrm>
            <a:off x="9555480" y="1703070"/>
            <a:ext cx="228600" cy="228600"/>
          </a:xfrm>
          <a:prstGeom prst="rect">
            <a:avLst/>
          </a:prstGeom>
          <a:noFill/>
          <a:ln>
            <a:noFill/>
          </a:ln>
        </p:spPr>
        <p:txBody>
          <a:bodyPr anchorCtr="0" anchor="ctr" bIns="0" lIns="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Finish</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11/16</a:t>
            </a:r>
            <a:endParaRPr sz="1100"/>
          </a:p>
        </p:txBody>
      </p:sp>
      <p:sp>
        <p:nvSpPr>
          <p:cNvPr id="374" name="Google Shape;374;p51"/>
          <p:cNvSpPr txBox="1"/>
          <p:nvPr/>
        </p:nvSpPr>
        <p:spPr>
          <a:xfrm>
            <a:off x="-462915" y="3143250"/>
            <a:ext cx="120000" cy="62700"/>
          </a:xfrm>
          <a:prstGeom prst="rect">
            <a:avLst/>
          </a:prstGeom>
          <a:noFill/>
          <a:ln>
            <a:noFill/>
          </a:ln>
        </p:spPr>
        <p:txBody>
          <a:bodyPr anchorCtr="0" anchor="ctr" bIns="0" lIns="0" spcFirstLastPara="1" rIns="0" wrap="square" tIns="0">
            <a:normAutofit fontScale="32500" lnSpcReduction="10000"/>
          </a:bodyPr>
          <a:lstStyle/>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75" name="Google Shape;37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376" name="Google Shape;37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77" name="Google Shape;37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378" name="Google Shape;37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79" name="Google Shape;37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380" name="Google Shape;38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81" name="Google Shape;38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382" name="Google Shape;38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83" name="Google Shape;38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384" name="Google Shape;38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85" name="Google Shape;38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386" name="Google Shape;38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87" name="Google Shape;38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388" name="Google Shape;38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89" name="Google Shape;38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390" name="Google Shape;39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91" name="Google Shape;39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392" name="Google Shape;39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393" name="Google Shape;393;p51"/>
          <p:cNvSpPr/>
          <p:nvPr/>
        </p:nvSpPr>
        <p:spPr>
          <a:xfrm>
            <a:off x="-457200" y="1725930"/>
            <a:ext cx="7200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94" name="Google Shape;394;p51"/>
          <p:cNvSpPr/>
          <p:nvPr/>
        </p:nvSpPr>
        <p:spPr>
          <a:xfrm>
            <a:off x="-45720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95" name="Google Shape;395;p51"/>
          <p:cNvSpPr txBox="1"/>
          <p:nvPr/>
        </p:nvSpPr>
        <p:spPr>
          <a:xfrm>
            <a:off x="-457200" y="1725930"/>
            <a:ext cx="720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Sprint1 MVP: Fitness Tracker &amp; Electronic Address Book</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7/11 - 7/20</a:t>
            </a:r>
            <a:endParaRPr sz="1100"/>
          </a:p>
        </p:txBody>
      </p:sp>
      <p:sp>
        <p:nvSpPr>
          <p:cNvPr id="396" name="Google Shape;396;p51"/>
          <p:cNvSpPr/>
          <p:nvPr/>
        </p:nvSpPr>
        <p:spPr>
          <a:xfrm>
            <a:off x="628650" y="1960245"/>
            <a:ext cx="7260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97" name="Google Shape;397;p51"/>
          <p:cNvSpPr/>
          <p:nvPr/>
        </p:nvSpPr>
        <p:spPr>
          <a:xfrm>
            <a:off x="62865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398" name="Google Shape;398;p51"/>
          <p:cNvSpPr txBox="1"/>
          <p:nvPr/>
        </p:nvSpPr>
        <p:spPr>
          <a:xfrm>
            <a:off x="628650" y="1960245"/>
            <a:ext cx="726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2 MVP: Medication Tracker &amp; Emergency Information </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7/25 - 8/3</a:t>
            </a:r>
            <a:endParaRPr sz="1100"/>
          </a:p>
        </p:txBody>
      </p:sp>
      <p:sp>
        <p:nvSpPr>
          <p:cNvPr id="399" name="Google Shape;399;p51"/>
          <p:cNvSpPr/>
          <p:nvPr/>
        </p:nvSpPr>
        <p:spPr>
          <a:xfrm>
            <a:off x="1720215" y="2194560"/>
            <a:ext cx="7200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0" name="Google Shape;400;p51"/>
          <p:cNvSpPr/>
          <p:nvPr/>
        </p:nvSpPr>
        <p:spPr>
          <a:xfrm>
            <a:off x="172021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1" name="Google Shape;401;p51"/>
          <p:cNvSpPr txBox="1"/>
          <p:nvPr/>
        </p:nvSpPr>
        <p:spPr>
          <a:xfrm>
            <a:off x="1720215" y="2194560"/>
            <a:ext cx="720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3 MVP: Payment Feature &amp; Resource Feature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8/8 - 8/17</a:t>
            </a:r>
            <a:endParaRPr sz="1100"/>
          </a:p>
        </p:txBody>
      </p:sp>
      <p:sp>
        <p:nvSpPr>
          <p:cNvPr id="402" name="Google Shape;402;p51"/>
          <p:cNvSpPr/>
          <p:nvPr/>
        </p:nvSpPr>
        <p:spPr>
          <a:xfrm>
            <a:off x="2806065" y="2428875"/>
            <a:ext cx="13488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3" name="Google Shape;403;p51"/>
          <p:cNvSpPr/>
          <p:nvPr/>
        </p:nvSpPr>
        <p:spPr>
          <a:xfrm>
            <a:off x="2806065"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4" name="Google Shape;404;p51"/>
          <p:cNvSpPr txBox="1"/>
          <p:nvPr/>
        </p:nvSpPr>
        <p:spPr>
          <a:xfrm>
            <a:off x="2806065" y="2428875"/>
            <a:ext cx="13488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4: Emergency List for Storing Vital Phone Numbers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8/22 - 9/8</a:t>
            </a:r>
            <a:endParaRPr sz="1100"/>
          </a:p>
        </p:txBody>
      </p:sp>
      <p:sp>
        <p:nvSpPr>
          <p:cNvPr id="405" name="Google Shape;405;p51"/>
          <p:cNvSpPr/>
          <p:nvPr/>
        </p:nvSpPr>
        <p:spPr>
          <a:xfrm>
            <a:off x="5063490" y="2663190"/>
            <a:ext cx="13431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6" name="Google Shape;406;p51"/>
          <p:cNvSpPr/>
          <p:nvPr/>
        </p:nvSpPr>
        <p:spPr>
          <a:xfrm>
            <a:off x="5063490"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7" name="Google Shape;407;p51"/>
          <p:cNvSpPr txBox="1"/>
          <p:nvPr/>
        </p:nvSpPr>
        <p:spPr>
          <a:xfrm>
            <a:off x="5063490" y="2663190"/>
            <a:ext cx="13431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5: Emergency List for Storing Personal Information &amp; Usability</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9/20 - 10/7</a:t>
            </a:r>
            <a:endParaRPr sz="1100"/>
          </a:p>
        </p:txBody>
      </p:sp>
      <p:sp>
        <p:nvSpPr>
          <p:cNvPr id="408" name="Google Shape;408;p51"/>
          <p:cNvSpPr/>
          <p:nvPr/>
        </p:nvSpPr>
        <p:spPr>
          <a:xfrm>
            <a:off x="7320915" y="2897505"/>
            <a:ext cx="14973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09" name="Google Shape;409;p51"/>
          <p:cNvSpPr/>
          <p:nvPr/>
        </p:nvSpPr>
        <p:spPr>
          <a:xfrm>
            <a:off x="7320915"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0" name="Google Shape;410;p51"/>
          <p:cNvSpPr txBox="1"/>
          <p:nvPr/>
        </p:nvSpPr>
        <p:spPr>
          <a:xfrm>
            <a:off x="7320915" y="2897505"/>
            <a:ext cx="6858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6: Usability</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10/19 - 11/7</a:t>
            </a:r>
            <a:endParaRPr sz="1100"/>
          </a:p>
        </p:txBody>
      </p:sp>
      <p:sp>
        <p:nvSpPr>
          <p:cNvPr id="411" name="Google Shape;411;p51"/>
          <p:cNvSpPr/>
          <p:nvPr/>
        </p:nvSpPr>
        <p:spPr>
          <a:xfrm>
            <a:off x="320040" y="1725930"/>
            <a:ext cx="231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2" name="Google Shape;412;p51"/>
          <p:cNvSpPr/>
          <p:nvPr/>
        </p:nvSpPr>
        <p:spPr>
          <a:xfrm>
            <a:off x="32004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3" name="Google Shape;413;p51"/>
          <p:cNvSpPr txBox="1"/>
          <p:nvPr/>
        </p:nvSpPr>
        <p:spPr>
          <a:xfrm>
            <a:off x="320040" y="172593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1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7/21</a:t>
            </a:r>
            <a:endParaRPr sz="1100"/>
          </a:p>
        </p:txBody>
      </p:sp>
      <p:sp>
        <p:nvSpPr>
          <p:cNvPr id="414" name="Google Shape;414;p51"/>
          <p:cNvSpPr/>
          <p:nvPr/>
        </p:nvSpPr>
        <p:spPr>
          <a:xfrm>
            <a:off x="400050" y="1725930"/>
            <a:ext cx="231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5" name="Google Shape;415;p51"/>
          <p:cNvSpPr/>
          <p:nvPr/>
        </p:nvSpPr>
        <p:spPr>
          <a:xfrm>
            <a:off x="40005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6" name="Google Shape;416;p51"/>
          <p:cNvSpPr txBox="1"/>
          <p:nvPr/>
        </p:nvSpPr>
        <p:spPr>
          <a:xfrm>
            <a:off x="400050" y="172593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1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7/22</a:t>
            </a:r>
            <a:endParaRPr sz="1100"/>
          </a:p>
        </p:txBody>
      </p:sp>
      <p:sp>
        <p:nvSpPr>
          <p:cNvPr id="417" name="Google Shape;417;p51"/>
          <p:cNvSpPr/>
          <p:nvPr/>
        </p:nvSpPr>
        <p:spPr>
          <a:xfrm>
            <a:off x="1405890" y="1960245"/>
            <a:ext cx="285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8" name="Google Shape;418;p51"/>
          <p:cNvSpPr/>
          <p:nvPr/>
        </p:nvSpPr>
        <p:spPr>
          <a:xfrm>
            <a:off x="140589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19" name="Google Shape;419;p51"/>
          <p:cNvSpPr txBox="1"/>
          <p:nvPr/>
        </p:nvSpPr>
        <p:spPr>
          <a:xfrm>
            <a:off x="1405890" y="1960245"/>
            <a:ext cx="285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2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8/4</a:t>
            </a:r>
            <a:endParaRPr sz="1100"/>
          </a:p>
        </p:txBody>
      </p:sp>
      <p:sp>
        <p:nvSpPr>
          <p:cNvPr id="420" name="Google Shape;420;p51"/>
          <p:cNvSpPr/>
          <p:nvPr/>
        </p:nvSpPr>
        <p:spPr>
          <a:xfrm>
            <a:off x="1485900" y="1960245"/>
            <a:ext cx="231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1" name="Google Shape;421;p51"/>
          <p:cNvSpPr/>
          <p:nvPr/>
        </p:nvSpPr>
        <p:spPr>
          <a:xfrm>
            <a:off x="148590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2" name="Google Shape;422;p51"/>
          <p:cNvSpPr txBox="1"/>
          <p:nvPr/>
        </p:nvSpPr>
        <p:spPr>
          <a:xfrm>
            <a:off x="1485900" y="1960245"/>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2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8/5</a:t>
            </a:r>
            <a:endParaRPr sz="1100"/>
          </a:p>
        </p:txBody>
      </p:sp>
      <p:sp>
        <p:nvSpPr>
          <p:cNvPr id="423" name="Google Shape;423;p51"/>
          <p:cNvSpPr/>
          <p:nvPr/>
        </p:nvSpPr>
        <p:spPr>
          <a:xfrm>
            <a:off x="2497455" y="2194560"/>
            <a:ext cx="231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4" name="Google Shape;424;p51"/>
          <p:cNvSpPr/>
          <p:nvPr/>
        </p:nvSpPr>
        <p:spPr>
          <a:xfrm>
            <a:off x="249745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5" name="Google Shape;425;p51"/>
          <p:cNvSpPr txBox="1"/>
          <p:nvPr/>
        </p:nvSpPr>
        <p:spPr>
          <a:xfrm>
            <a:off x="2497455" y="219456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3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8/18</a:t>
            </a:r>
            <a:endParaRPr sz="1100"/>
          </a:p>
        </p:txBody>
      </p:sp>
      <p:sp>
        <p:nvSpPr>
          <p:cNvPr id="426" name="Google Shape;426;p51"/>
          <p:cNvSpPr/>
          <p:nvPr/>
        </p:nvSpPr>
        <p:spPr>
          <a:xfrm>
            <a:off x="2577465" y="2194560"/>
            <a:ext cx="231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7" name="Google Shape;427;p51"/>
          <p:cNvSpPr/>
          <p:nvPr/>
        </p:nvSpPr>
        <p:spPr>
          <a:xfrm>
            <a:off x="257746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28" name="Google Shape;428;p51"/>
          <p:cNvSpPr txBox="1"/>
          <p:nvPr/>
        </p:nvSpPr>
        <p:spPr>
          <a:xfrm>
            <a:off x="2577465" y="219456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3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8/19</a:t>
            </a:r>
            <a:endParaRPr sz="1100"/>
          </a:p>
        </p:txBody>
      </p:sp>
      <p:sp>
        <p:nvSpPr>
          <p:cNvPr id="429" name="Google Shape;429;p51"/>
          <p:cNvSpPr/>
          <p:nvPr/>
        </p:nvSpPr>
        <p:spPr>
          <a:xfrm>
            <a:off x="4206240" y="2428875"/>
            <a:ext cx="4116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0" name="Google Shape;430;p51"/>
          <p:cNvSpPr/>
          <p:nvPr/>
        </p:nvSpPr>
        <p:spPr>
          <a:xfrm>
            <a:off x="4206240"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1" name="Google Shape;431;p51"/>
          <p:cNvSpPr txBox="1"/>
          <p:nvPr/>
        </p:nvSpPr>
        <p:spPr>
          <a:xfrm>
            <a:off x="4206240" y="2428875"/>
            <a:ext cx="4116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4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9/9 - 9/14</a:t>
            </a:r>
            <a:endParaRPr sz="1100"/>
          </a:p>
        </p:txBody>
      </p:sp>
      <p:sp>
        <p:nvSpPr>
          <p:cNvPr id="432" name="Google Shape;432;p51"/>
          <p:cNvSpPr/>
          <p:nvPr/>
        </p:nvSpPr>
        <p:spPr>
          <a:xfrm>
            <a:off x="4674870" y="2428875"/>
            <a:ext cx="3372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3" name="Google Shape;433;p51"/>
          <p:cNvSpPr/>
          <p:nvPr/>
        </p:nvSpPr>
        <p:spPr>
          <a:xfrm>
            <a:off x="4674870"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4" name="Google Shape;434;p51"/>
          <p:cNvSpPr txBox="1"/>
          <p:nvPr/>
        </p:nvSpPr>
        <p:spPr>
          <a:xfrm>
            <a:off x="4674870" y="2428875"/>
            <a:ext cx="3372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4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9/15 - 9/19</a:t>
            </a:r>
            <a:endParaRPr sz="1100"/>
          </a:p>
        </p:txBody>
      </p:sp>
      <p:sp>
        <p:nvSpPr>
          <p:cNvPr id="435" name="Google Shape;435;p51"/>
          <p:cNvSpPr/>
          <p:nvPr/>
        </p:nvSpPr>
        <p:spPr>
          <a:xfrm>
            <a:off x="6617970" y="2663190"/>
            <a:ext cx="2571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6" name="Google Shape;436;p51"/>
          <p:cNvSpPr/>
          <p:nvPr/>
        </p:nvSpPr>
        <p:spPr>
          <a:xfrm>
            <a:off x="6617970"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7" name="Google Shape;437;p51"/>
          <p:cNvSpPr txBox="1"/>
          <p:nvPr/>
        </p:nvSpPr>
        <p:spPr>
          <a:xfrm>
            <a:off x="6617970" y="2663190"/>
            <a:ext cx="257100" cy="228600"/>
          </a:xfrm>
          <a:prstGeom prst="rect">
            <a:avLst/>
          </a:prstGeom>
          <a:noFill/>
          <a:ln>
            <a:noFill/>
          </a:ln>
        </p:spPr>
        <p:txBody>
          <a:bodyPr anchorCtr="0" anchor="ctr" bIns="0" lIns="17150" spcFirstLastPara="1" rIns="0" wrap="square" tIns="0">
            <a:normAutofit fontScale="62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5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10/10 - 10/13</a:t>
            </a:r>
            <a:endParaRPr sz="1100"/>
          </a:p>
        </p:txBody>
      </p:sp>
      <p:sp>
        <p:nvSpPr>
          <p:cNvPr id="438" name="Google Shape;438;p51"/>
          <p:cNvSpPr/>
          <p:nvPr/>
        </p:nvSpPr>
        <p:spPr>
          <a:xfrm>
            <a:off x="6932295" y="2663190"/>
            <a:ext cx="3315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39" name="Google Shape;439;p51"/>
          <p:cNvSpPr/>
          <p:nvPr/>
        </p:nvSpPr>
        <p:spPr>
          <a:xfrm>
            <a:off x="6932295"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40" name="Google Shape;440;p51"/>
          <p:cNvSpPr txBox="1"/>
          <p:nvPr/>
        </p:nvSpPr>
        <p:spPr>
          <a:xfrm>
            <a:off x="6932295" y="2663190"/>
            <a:ext cx="3315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5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10/14 - 10/18</a:t>
            </a:r>
            <a:endParaRPr sz="1100"/>
          </a:p>
        </p:txBody>
      </p:sp>
      <p:sp>
        <p:nvSpPr>
          <p:cNvPr id="441" name="Google Shape;441;p51"/>
          <p:cNvSpPr/>
          <p:nvPr/>
        </p:nvSpPr>
        <p:spPr>
          <a:xfrm>
            <a:off x="8875395" y="2897505"/>
            <a:ext cx="2571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42" name="Google Shape;442;p51"/>
          <p:cNvSpPr/>
          <p:nvPr/>
        </p:nvSpPr>
        <p:spPr>
          <a:xfrm>
            <a:off x="8875395"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43" name="Google Shape;443;p51"/>
          <p:cNvSpPr txBox="1"/>
          <p:nvPr/>
        </p:nvSpPr>
        <p:spPr>
          <a:xfrm>
            <a:off x="8875395" y="2897505"/>
            <a:ext cx="257100" cy="228600"/>
          </a:xfrm>
          <a:prstGeom prst="rect">
            <a:avLst/>
          </a:prstGeom>
          <a:noFill/>
          <a:ln>
            <a:noFill/>
          </a:ln>
        </p:spPr>
        <p:txBody>
          <a:bodyPr anchorCtr="0" anchor="ctr" bIns="0" lIns="17150" spcFirstLastPara="1" rIns="0" wrap="square" tIns="0">
            <a:normAutofit fontScale="62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6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11/8 - 11/11</a:t>
            </a:r>
            <a:endParaRPr sz="1100"/>
          </a:p>
        </p:txBody>
      </p:sp>
      <p:sp>
        <p:nvSpPr>
          <p:cNvPr id="444" name="Google Shape;444;p51"/>
          <p:cNvSpPr/>
          <p:nvPr/>
        </p:nvSpPr>
        <p:spPr>
          <a:xfrm>
            <a:off x="9338310" y="2897505"/>
            <a:ext cx="1830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45" name="Google Shape;445;p51"/>
          <p:cNvSpPr/>
          <p:nvPr/>
        </p:nvSpPr>
        <p:spPr>
          <a:xfrm>
            <a:off x="9338310"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46" name="Google Shape;446;p51"/>
          <p:cNvSpPr txBox="1"/>
          <p:nvPr/>
        </p:nvSpPr>
        <p:spPr>
          <a:xfrm>
            <a:off x="9338310" y="2897505"/>
            <a:ext cx="183000" cy="228600"/>
          </a:xfrm>
          <a:prstGeom prst="rect">
            <a:avLst/>
          </a:prstGeom>
          <a:noFill/>
          <a:ln>
            <a:noFill/>
          </a:ln>
        </p:spPr>
        <p:txBody>
          <a:bodyPr anchorCtr="0" anchor="ctr" bIns="0" lIns="17150" spcFirstLastPara="1" rIns="0" wrap="square" tIns="0">
            <a:normAutofit fontScale="5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6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11/14 - 11/16</a:t>
            </a:r>
            <a:endParaRPr sz="1100"/>
          </a:p>
        </p:txBody>
      </p:sp>
      <p:sp>
        <p:nvSpPr>
          <p:cNvPr id="447" name="Google Shape;447;p51"/>
          <p:cNvSpPr/>
          <p:nvPr/>
        </p:nvSpPr>
        <p:spPr>
          <a:xfrm>
            <a:off x="382905" y="3103245"/>
            <a:ext cx="85800" cy="85800"/>
          </a:xfrm>
          <a:prstGeom prst="diamond">
            <a:avLst/>
          </a:prstGeom>
          <a:solidFill>
            <a:srgbClr val="F4B183"/>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48" name="Google Shape;448;p51"/>
          <p:cNvSpPr txBox="1"/>
          <p:nvPr/>
        </p:nvSpPr>
        <p:spPr>
          <a:xfrm>
            <a:off x="17145"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7/22</a:t>
            </a:r>
            <a:endParaRPr sz="1100"/>
          </a:p>
        </p:txBody>
      </p:sp>
      <p:cxnSp>
        <p:nvCxnSpPr>
          <p:cNvPr id="449" name="Google Shape;449;p51"/>
          <p:cNvCxnSpPr>
            <a:stCxn id="448" idx="0"/>
            <a:endCxn id="447" idx="2"/>
          </p:cNvCxnSpPr>
          <p:nvPr/>
        </p:nvCxnSpPr>
        <p:spPr>
          <a:xfrm flipH="1" rot="10800000">
            <a:off x="422895"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450" name="Google Shape;450;p51"/>
          <p:cNvSpPr/>
          <p:nvPr/>
        </p:nvSpPr>
        <p:spPr>
          <a:xfrm>
            <a:off x="1468755" y="3103245"/>
            <a:ext cx="85800" cy="85800"/>
          </a:xfrm>
          <a:prstGeom prst="diamond">
            <a:avLst/>
          </a:prstGeom>
          <a:solidFill>
            <a:srgbClr val="9CC3E5"/>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51" name="Google Shape;451;p51"/>
          <p:cNvSpPr txBox="1"/>
          <p:nvPr/>
        </p:nvSpPr>
        <p:spPr>
          <a:xfrm>
            <a:off x="1102995"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8/5</a:t>
            </a:r>
            <a:endParaRPr sz="1100"/>
          </a:p>
        </p:txBody>
      </p:sp>
      <p:cxnSp>
        <p:nvCxnSpPr>
          <p:cNvPr id="452" name="Google Shape;452;p51"/>
          <p:cNvCxnSpPr>
            <a:stCxn id="451" idx="0"/>
            <a:endCxn id="450" idx="2"/>
          </p:cNvCxnSpPr>
          <p:nvPr/>
        </p:nvCxnSpPr>
        <p:spPr>
          <a:xfrm flipH="1" rot="10800000">
            <a:off x="1508745"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453" name="Google Shape;453;p51"/>
          <p:cNvSpPr/>
          <p:nvPr/>
        </p:nvSpPr>
        <p:spPr>
          <a:xfrm>
            <a:off x="2560320" y="3103245"/>
            <a:ext cx="85800" cy="85800"/>
          </a:xfrm>
          <a:prstGeom prst="diamond">
            <a:avLst/>
          </a:prstGeom>
          <a:solidFill>
            <a:srgbClr val="A8D08D"/>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54" name="Google Shape;454;p51"/>
          <p:cNvSpPr txBox="1"/>
          <p:nvPr/>
        </p:nvSpPr>
        <p:spPr>
          <a:xfrm>
            <a:off x="219456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8/19</a:t>
            </a:r>
            <a:endParaRPr sz="1100"/>
          </a:p>
        </p:txBody>
      </p:sp>
      <p:cxnSp>
        <p:nvCxnSpPr>
          <p:cNvPr id="455" name="Google Shape;455;p51"/>
          <p:cNvCxnSpPr>
            <a:stCxn id="454" idx="0"/>
            <a:endCxn id="453" idx="2"/>
          </p:cNvCxnSpPr>
          <p:nvPr/>
        </p:nvCxnSpPr>
        <p:spPr>
          <a:xfrm flipH="1" rot="10800000">
            <a:off x="260031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456" name="Google Shape;456;p51"/>
          <p:cNvSpPr/>
          <p:nvPr/>
        </p:nvSpPr>
        <p:spPr>
          <a:xfrm>
            <a:off x="4972050" y="3103245"/>
            <a:ext cx="85800" cy="85800"/>
          </a:xfrm>
          <a:prstGeom prst="diamond">
            <a:avLst/>
          </a:prstGeom>
          <a:solidFill>
            <a:srgbClr val="A7ABAF"/>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57" name="Google Shape;457;p51"/>
          <p:cNvSpPr txBox="1"/>
          <p:nvPr/>
        </p:nvSpPr>
        <p:spPr>
          <a:xfrm>
            <a:off x="460629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9/19</a:t>
            </a:r>
            <a:endParaRPr sz="1100"/>
          </a:p>
        </p:txBody>
      </p:sp>
      <p:cxnSp>
        <p:nvCxnSpPr>
          <p:cNvPr id="458" name="Google Shape;458;p51"/>
          <p:cNvCxnSpPr>
            <a:stCxn id="457" idx="0"/>
            <a:endCxn id="456" idx="2"/>
          </p:cNvCxnSpPr>
          <p:nvPr/>
        </p:nvCxnSpPr>
        <p:spPr>
          <a:xfrm flipH="1" rot="10800000">
            <a:off x="501204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459" name="Google Shape;459;p51"/>
          <p:cNvSpPr/>
          <p:nvPr/>
        </p:nvSpPr>
        <p:spPr>
          <a:xfrm>
            <a:off x="7223760" y="3103245"/>
            <a:ext cx="85800" cy="85800"/>
          </a:xfrm>
          <a:prstGeom prst="diamond">
            <a:avLst/>
          </a:prstGeom>
          <a:solidFill>
            <a:srgbClr val="FFD965"/>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60" name="Google Shape;460;p51"/>
          <p:cNvSpPr txBox="1"/>
          <p:nvPr/>
        </p:nvSpPr>
        <p:spPr>
          <a:xfrm>
            <a:off x="685800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10/18</a:t>
            </a:r>
            <a:endParaRPr sz="1100"/>
          </a:p>
        </p:txBody>
      </p:sp>
      <p:cxnSp>
        <p:nvCxnSpPr>
          <p:cNvPr id="461" name="Google Shape;461;p51"/>
          <p:cNvCxnSpPr>
            <a:stCxn id="460" idx="0"/>
            <a:endCxn id="459" idx="2"/>
          </p:cNvCxnSpPr>
          <p:nvPr/>
        </p:nvCxnSpPr>
        <p:spPr>
          <a:xfrm flipH="1" rot="10800000">
            <a:off x="726375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462" name="Google Shape;462;p51"/>
          <p:cNvSpPr/>
          <p:nvPr/>
        </p:nvSpPr>
        <p:spPr>
          <a:xfrm>
            <a:off x="9481185" y="3103245"/>
            <a:ext cx="85800" cy="85800"/>
          </a:xfrm>
          <a:prstGeom prst="diamond">
            <a:avLst/>
          </a:prstGeom>
          <a:solidFill>
            <a:srgbClr val="8EAADB"/>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463" name="Google Shape;463;p51"/>
          <p:cNvSpPr txBox="1"/>
          <p:nvPr/>
        </p:nvSpPr>
        <p:spPr>
          <a:xfrm>
            <a:off x="910971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11/16</a:t>
            </a:r>
            <a:endParaRPr sz="1100"/>
          </a:p>
        </p:txBody>
      </p:sp>
      <p:cxnSp>
        <p:nvCxnSpPr>
          <p:cNvPr id="464" name="Google Shape;464;p51"/>
          <p:cNvCxnSpPr>
            <a:stCxn id="463" idx="0"/>
            <a:endCxn id="462" idx="2"/>
          </p:cNvCxnSpPr>
          <p:nvPr/>
        </p:nvCxnSpPr>
        <p:spPr>
          <a:xfrm flipH="1" rot="10800000">
            <a:off x="9515460" y="3188910"/>
            <a:ext cx="8700" cy="91500"/>
          </a:xfrm>
          <a:prstGeom prst="straightConnector1">
            <a:avLst/>
          </a:prstGeom>
          <a:noFill/>
          <a:ln cap="flat" cmpd="sng" w="12700">
            <a:solidFill>
              <a:srgbClr val="000000"/>
            </a:solidFill>
            <a:prstDash val="solid"/>
            <a:round/>
            <a:headEnd len="sm" w="sm" type="none"/>
            <a:tailEnd len="sm" w="sm" type="none"/>
          </a:ln>
        </p:spPr>
      </p:cxnSp>
      <p:sp>
        <p:nvSpPr>
          <p:cNvPr id="465" name="Google Shape;465;p51"/>
          <p:cNvSpPr/>
          <p:nvPr/>
        </p:nvSpPr>
        <p:spPr>
          <a:xfrm>
            <a:off x="-457200" y="1725930"/>
            <a:ext cx="7200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66" name="Google Shape;466;p51"/>
          <p:cNvSpPr/>
          <p:nvPr/>
        </p:nvSpPr>
        <p:spPr>
          <a:xfrm>
            <a:off x="-45720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67" name="Google Shape;467;p51"/>
          <p:cNvSpPr txBox="1"/>
          <p:nvPr/>
        </p:nvSpPr>
        <p:spPr>
          <a:xfrm>
            <a:off x="-457200" y="1725930"/>
            <a:ext cx="720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Sprint1 MVP: Fitness Tracker &amp; Electronic Address Book</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7/11 - 7/20</a:t>
            </a:r>
            <a:endParaRPr sz="1100"/>
          </a:p>
        </p:txBody>
      </p:sp>
      <p:sp>
        <p:nvSpPr>
          <p:cNvPr id="468" name="Google Shape;468;p51"/>
          <p:cNvSpPr/>
          <p:nvPr/>
        </p:nvSpPr>
        <p:spPr>
          <a:xfrm>
            <a:off x="628650" y="1960245"/>
            <a:ext cx="7260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69" name="Google Shape;469;p51"/>
          <p:cNvSpPr/>
          <p:nvPr/>
        </p:nvSpPr>
        <p:spPr>
          <a:xfrm>
            <a:off x="62865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0" name="Google Shape;470;p51"/>
          <p:cNvSpPr txBox="1"/>
          <p:nvPr/>
        </p:nvSpPr>
        <p:spPr>
          <a:xfrm>
            <a:off x="628650" y="1960245"/>
            <a:ext cx="726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2 MVP: Medication Tracker &amp; Emergency Information </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7/25 - 8/3</a:t>
            </a:r>
            <a:endParaRPr sz="1100"/>
          </a:p>
        </p:txBody>
      </p:sp>
      <p:sp>
        <p:nvSpPr>
          <p:cNvPr id="471" name="Google Shape;471;p51"/>
          <p:cNvSpPr/>
          <p:nvPr/>
        </p:nvSpPr>
        <p:spPr>
          <a:xfrm>
            <a:off x="1720215" y="2194560"/>
            <a:ext cx="7200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2" name="Google Shape;472;p51"/>
          <p:cNvSpPr/>
          <p:nvPr/>
        </p:nvSpPr>
        <p:spPr>
          <a:xfrm>
            <a:off x="172021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3" name="Google Shape;473;p51"/>
          <p:cNvSpPr txBox="1"/>
          <p:nvPr/>
        </p:nvSpPr>
        <p:spPr>
          <a:xfrm>
            <a:off x="1720215" y="2194560"/>
            <a:ext cx="7200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3 MVP: Payment Feature &amp; Resource Feature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8/8 - 8/17</a:t>
            </a:r>
            <a:endParaRPr sz="1100"/>
          </a:p>
        </p:txBody>
      </p:sp>
      <p:sp>
        <p:nvSpPr>
          <p:cNvPr id="474" name="Google Shape;474;p51"/>
          <p:cNvSpPr/>
          <p:nvPr/>
        </p:nvSpPr>
        <p:spPr>
          <a:xfrm>
            <a:off x="2806065" y="2428875"/>
            <a:ext cx="13488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5" name="Google Shape;475;p51"/>
          <p:cNvSpPr/>
          <p:nvPr/>
        </p:nvSpPr>
        <p:spPr>
          <a:xfrm>
            <a:off x="2806065"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6" name="Google Shape;476;p51"/>
          <p:cNvSpPr txBox="1"/>
          <p:nvPr/>
        </p:nvSpPr>
        <p:spPr>
          <a:xfrm>
            <a:off x="2806065" y="2428875"/>
            <a:ext cx="13488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4: Emergency List for Storing Vital Phone Numbers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8/22 - 9/8</a:t>
            </a:r>
            <a:endParaRPr sz="1100"/>
          </a:p>
        </p:txBody>
      </p:sp>
      <p:sp>
        <p:nvSpPr>
          <p:cNvPr id="477" name="Google Shape;477;p51"/>
          <p:cNvSpPr/>
          <p:nvPr/>
        </p:nvSpPr>
        <p:spPr>
          <a:xfrm>
            <a:off x="5063490" y="2663190"/>
            <a:ext cx="13431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8" name="Google Shape;478;p51"/>
          <p:cNvSpPr/>
          <p:nvPr/>
        </p:nvSpPr>
        <p:spPr>
          <a:xfrm>
            <a:off x="5063490"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79" name="Google Shape;479;p51"/>
          <p:cNvSpPr txBox="1"/>
          <p:nvPr/>
        </p:nvSpPr>
        <p:spPr>
          <a:xfrm>
            <a:off x="5063490" y="2663190"/>
            <a:ext cx="13431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5: Emergency List for Storing Personal Information &amp; Usability</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9/20 - 10/7</a:t>
            </a:r>
            <a:endParaRPr sz="1100"/>
          </a:p>
        </p:txBody>
      </p:sp>
      <p:sp>
        <p:nvSpPr>
          <p:cNvPr id="480" name="Google Shape;480;p51"/>
          <p:cNvSpPr/>
          <p:nvPr/>
        </p:nvSpPr>
        <p:spPr>
          <a:xfrm>
            <a:off x="7320915" y="2897505"/>
            <a:ext cx="14973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1" name="Google Shape;481;p51"/>
          <p:cNvSpPr/>
          <p:nvPr/>
        </p:nvSpPr>
        <p:spPr>
          <a:xfrm>
            <a:off x="7320915"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2" name="Google Shape;482;p51"/>
          <p:cNvSpPr txBox="1"/>
          <p:nvPr/>
        </p:nvSpPr>
        <p:spPr>
          <a:xfrm>
            <a:off x="7320915" y="2897505"/>
            <a:ext cx="685800" cy="2286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Sprint 6: Usability</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10/19 - 11/7</a:t>
            </a:r>
            <a:endParaRPr sz="1100"/>
          </a:p>
        </p:txBody>
      </p:sp>
      <p:sp>
        <p:nvSpPr>
          <p:cNvPr id="483" name="Google Shape;483;p51"/>
          <p:cNvSpPr/>
          <p:nvPr/>
        </p:nvSpPr>
        <p:spPr>
          <a:xfrm>
            <a:off x="320040" y="1725930"/>
            <a:ext cx="231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4" name="Google Shape;484;p51"/>
          <p:cNvSpPr/>
          <p:nvPr/>
        </p:nvSpPr>
        <p:spPr>
          <a:xfrm>
            <a:off x="32004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5" name="Google Shape;485;p51"/>
          <p:cNvSpPr txBox="1"/>
          <p:nvPr/>
        </p:nvSpPr>
        <p:spPr>
          <a:xfrm>
            <a:off x="320040" y="172593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1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7/21</a:t>
            </a:r>
            <a:endParaRPr sz="1100"/>
          </a:p>
        </p:txBody>
      </p:sp>
      <p:sp>
        <p:nvSpPr>
          <p:cNvPr id="486" name="Google Shape;486;p51"/>
          <p:cNvSpPr/>
          <p:nvPr/>
        </p:nvSpPr>
        <p:spPr>
          <a:xfrm>
            <a:off x="400050" y="1725930"/>
            <a:ext cx="23100" cy="228600"/>
          </a:xfrm>
          <a:prstGeom prst="rect">
            <a:avLst/>
          </a:prstGeom>
          <a:solidFill>
            <a:srgbClr val="F4B18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7" name="Google Shape;487;p51"/>
          <p:cNvSpPr/>
          <p:nvPr/>
        </p:nvSpPr>
        <p:spPr>
          <a:xfrm>
            <a:off x="400050" y="1725930"/>
            <a:ext cx="0" cy="228600"/>
          </a:xfrm>
          <a:prstGeom prst="rect">
            <a:avLst/>
          </a:prstGeom>
          <a:solidFill>
            <a:srgbClr val="EE894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88" name="Google Shape;488;p51"/>
          <p:cNvSpPr txBox="1"/>
          <p:nvPr/>
        </p:nvSpPr>
        <p:spPr>
          <a:xfrm>
            <a:off x="400050" y="172593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1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7/22</a:t>
            </a:r>
            <a:endParaRPr sz="1100"/>
          </a:p>
        </p:txBody>
      </p:sp>
      <p:sp>
        <p:nvSpPr>
          <p:cNvPr id="489" name="Google Shape;489;p51"/>
          <p:cNvSpPr/>
          <p:nvPr/>
        </p:nvSpPr>
        <p:spPr>
          <a:xfrm>
            <a:off x="1405890" y="1960245"/>
            <a:ext cx="285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0" name="Google Shape;490;p51"/>
          <p:cNvSpPr/>
          <p:nvPr/>
        </p:nvSpPr>
        <p:spPr>
          <a:xfrm>
            <a:off x="140589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1" name="Google Shape;491;p51"/>
          <p:cNvSpPr txBox="1"/>
          <p:nvPr/>
        </p:nvSpPr>
        <p:spPr>
          <a:xfrm>
            <a:off x="1405890" y="1960245"/>
            <a:ext cx="285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2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8/4</a:t>
            </a:r>
            <a:endParaRPr sz="1100"/>
          </a:p>
        </p:txBody>
      </p:sp>
      <p:sp>
        <p:nvSpPr>
          <p:cNvPr id="492" name="Google Shape;492;p51"/>
          <p:cNvSpPr/>
          <p:nvPr/>
        </p:nvSpPr>
        <p:spPr>
          <a:xfrm>
            <a:off x="1485900" y="1960245"/>
            <a:ext cx="23100" cy="228600"/>
          </a:xfrm>
          <a:prstGeom prst="rect">
            <a:avLst/>
          </a:prstGeom>
          <a:solidFill>
            <a:srgbClr val="9CC3E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3" name="Google Shape;493;p51"/>
          <p:cNvSpPr/>
          <p:nvPr/>
        </p:nvSpPr>
        <p:spPr>
          <a:xfrm>
            <a:off x="1485900" y="1960245"/>
            <a:ext cx="0" cy="228600"/>
          </a:xfrm>
          <a:prstGeom prst="rect">
            <a:avLst/>
          </a:prstGeom>
          <a:solidFill>
            <a:srgbClr val="66A2D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4" name="Google Shape;494;p51"/>
          <p:cNvSpPr txBox="1"/>
          <p:nvPr/>
        </p:nvSpPr>
        <p:spPr>
          <a:xfrm>
            <a:off x="1485900" y="1960245"/>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2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8/5</a:t>
            </a:r>
            <a:endParaRPr sz="1100"/>
          </a:p>
        </p:txBody>
      </p:sp>
      <p:sp>
        <p:nvSpPr>
          <p:cNvPr id="495" name="Google Shape;495;p51"/>
          <p:cNvSpPr/>
          <p:nvPr/>
        </p:nvSpPr>
        <p:spPr>
          <a:xfrm>
            <a:off x="2497455" y="2194560"/>
            <a:ext cx="231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6" name="Google Shape;496;p51"/>
          <p:cNvSpPr/>
          <p:nvPr/>
        </p:nvSpPr>
        <p:spPr>
          <a:xfrm>
            <a:off x="249745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7" name="Google Shape;497;p51"/>
          <p:cNvSpPr txBox="1"/>
          <p:nvPr/>
        </p:nvSpPr>
        <p:spPr>
          <a:xfrm>
            <a:off x="2497455" y="219456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3 Deployment/Test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8/18</a:t>
            </a:r>
            <a:endParaRPr sz="1100"/>
          </a:p>
        </p:txBody>
      </p:sp>
      <p:sp>
        <p:nvSpPr>
          <p:cNvPr id="498" name="Google Shape;498;p51"/>
          <p:cNvSpPr/>
          <p:nvPr/>
        </p:nvSpPr>
        <p:spPr>
          <a:xfrm>
            <a:off x="2577465" y="2194560"/>
            <a:ext cx="23100" cy="228600"/>
          </a:xfrm>
          <a:prstGeom prst="rect">
            <a:avLst/>
          </a:prstGeom>
          <a:solidFill>
            <a:srgbClr val="A8D08D"/>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499" name="Google Shape;499;p51"/>
          <p:cNvSpPr/>
          <p:nvPr/>
        </p:nvSpPr>
        <p:spPr>
          <a:xfrm>
            <a:off x="2577465" y="2194560"/>
            <a:ext cx="0" cy="228600"/>
          </a:xfrm>
          <a:prstGeom prst="rect">
            <a:avLst/>
          </a:prstGeom>
          <a:solidFill>
            <a:srgbClr val="83BC5C"/>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0" name="Google Shape;500;p51"/>
          <p:cNvSpPr txBox="1"/>
          <p:nvPr/>
        </p:nvSpPr>
        <p:spPr>
          <a:xfrm>
            <a:off x="2577465" y="2194560"/>
            <a:ext cx="23100" cy="228600"/>
          </a:xfrm>
          <a:prstGeom prst="rect">
            <a:avLst/>
          </a:prstGeom>
          <a:noFill/>
          <a:ln>
            <a:noFill/>
          </a:ln>
        </p:spPr>
        <p:txBody>
          <a:bodyPr anchorCtr="0" anchor="ctr" bIns="0" lIns="17150" spcFirstLastPara="1" rIns="0" wrap="square" tIns="0">
            <a:normAutofit fontScale="2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3 Meet with stakeholders</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8/19</a:t>
            </a:r>
            <a:endParaRPr sz="1100"/>
          </a:p>
        </p:txBody>
      </p:sp>
      <p:sp>
        <p:nvSpPr>
          <p:cNvPr id="501" name="Google Shape;501;p51"/>
          <p:cNvSpPr/>
          <p:nvPr/>
        </p:nvSpPr>
        <p:spPr>
          <a:xfrm>
            <a:off x="4206240" y="2428875"/>
            <a:ext cx="4116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2" name="Google Shape;502;p51"/>
          <p:cNvSpPr/>
          <p:nvPr/>
        </p:nvSpPr>
        <p:spPr>
          <a:xfrm>
            <a:off x="4206240"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3" name="Google Shape;503;p51"/>
          <p:cNvSpPr txBox="1"/>
          <p:nvPr/>
        </p:nvSpPr>
        <p:spPr>
          <a:xfrm>
            <a:off x="4206240" y="2428875"/>
            <a:ext cx="4116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4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9/9 - 9/14</a:t>
            </a:r>
            <a:endParaRPr sz="1100"/>
          </a:p>
        </p:txBody>
      </p:sp>
      <p:sp>
        <p:nvSpPr>
          <p:cNvPr id="504" name="Google Shape;504;p51"/>
          <p:cNvSpPr/>
          <p:nvPr/>
        </p:nvSpPr>
        <p:spPr>
          <a:xfrm>
            <a:off x="4674870" y="2428875"/>
            <a:ext cx="337200" cy="228600"/>
          </a:xfrm>
          <a:prstGeom prst="rect">
            <a:avLst/>
          </a:prstGeom>
          <a:solidFill>
            <a:srgbClr val="A7ABA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5" name="Google Shape;505;p51"/>
          <p:cNvSpPr/>
          <p:nvPr/>
        </p:nvSpPr>
        <p:spPr>
          <a:xfrm>
            <a:off x="4674870" y="2428875"/>
            <a:ext cx="0" cy="228600"/>
          </a:xfrm>
          <a:prstGeom prst="rect">
            <a:avLst/>
          </a:prstGeom>
          <a:solidFill>
            <a:srgbClr val="83898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6" name="Google Shape;506;p51"/>
          <p:cNvSpPr txBox="1"/>
          <p:nvPr/>
        </p:nvSpPr>
        <p:spPr>
          <a:xfrm>
            <a:off x="4674870" y="2428875"/>
            <a:ext cx="3372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4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9/15 - 9/19</a:t>
            </a:r>
            <a:endParaRPr sz="1100"/>
          </a:p>
        </p:txBody>
      </p:sp>
      <p:sp>
        <p:nvSpPr>
          <p:cNvPr id="507" name="Google Shape;507;p51"/>
          <p:cNvSpPr/>
          <p:nvPr/>
        </p:nvSpPr>
        <p:spPr>
          <a:xfrm>
            <a:off x="6617970" y="2663190"/>
            <a:ext cx="2571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8" name="Google Shape;508;p51"/>
          <p:cNvSpPr/>
          <p:nvPr/>
        </p:nvSpPr>
        <p:spPr>
          <a:xfrm>
            <a:off x="6617970"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09" name="Google Shape;509;p51"/>
          <p:cNvSpPr txBox="1"/>
          <p:nvPr/>
        </p:nvSpPr>
        <p:spPr>
          <a:xfrm>
            <a:off x="6617970" y="2663190"/>
            <a:ext cx="257100" cy="228600"/>
          </a:xfrm>
          <a:prstGeom prst="rect">
            <a:avLst/>
          </a:prstGeom>
          <a:noFill/>
          <a:ln>
            <a:noFill/>
          </a:ln>
        </p:spPr>
        <p:txBody>
          <a:bodyPr anchorCtr="0" anchor="ctr" bIns="0" lIns="17150" spcFirstLastPara="1" rIns="0" wrap="square" tIns="0">
            <a:normAutofit fontScale="62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5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10/10 - 10/13</a:t>
            </a:r>
            <a:endParaRPr sz="1100"/>
          </a:p>
        </p:txBody>
      </p:sp>
      <p:sp>
        <p:nvSpPr>
          <p:cNvPr id="510" name="Google Shape;510;p51"/>
          <p:cNvSpPr/>
          <p:nvPr/>
        </p:nvSpPr>
        <p:spPr>
          <a:xfrm>
            <a:off x="6932295" y="2663190"/>
            <a:ext cx="331500" cy="228600"/>
          </a:xfrm>
          <a:prstGeom prst="rect">
            <a:avLst/>
          </a:prstGeom>
          <a:solidFill>
            <a:srgbClr val="FFD96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1" name="Google Shape;511;p51"/>
          <p:cNvSpPr/>
          <p:nvPr/>
        </p:nvSpPr>
        <p:spPr>
          <a:xfrm>
            <a:off x="6932295" y="2663190"/>
            <a:ext cx="0" cy="228600"/>
          </a:xfrm>
          <a:prstGeom prst="rect">
            <a:avLst/>
          </a:prstGeom>
          <a:solidFill>
            <a:srgbClr val="FFC82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2" name="Google Shape;512;p51"/>
          <p:cNvSpPr txBox="1"/>
          <p:nvPr/>
        </p:nvSpPr>
        <p:spPr>
          <a:xfrm>
            <a:off x="6932295" y="2663190"/>
            <a:ext cx="331500" cy="228600"/>
          </a:xfrm>
          <a:prstGeom prst="rect">
            <a:avLst/>
          </a:prstGeom>
          <a:noFill/>
          <a:ln>
            <a:noFill/>
          </a:ln>
        </p:spPr>
        <p:txBody>
          <a:bodyPr anchorCtr="0" anchor="ctr" bIns="0" lIns="17150" spcFirstLastPara="1" rIns="0" wrap="square" tIns="0">
            <a:normAutofit fontScale="77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5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10/14 - 10/18</a:t>
            </a:r>
            <a:endParaRPr sz="1100"/>
          </a:p>
        </p:txBody>
      </p:sp>
      <p:sp>
        <p:nvSpPr>
          <p:cNvPr id="513" name="Google Shape;513;p51"/>
          <p:cNvSpPr/>
          <p:nvPr/>
        </p:nvSpPr>
        <p:spPr>
          <a:xfrm>
            <a:off x="8875395" y="2897505"/>
            <a:ext cx="2571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4" name="Google Shape;514;p51"/>
          <p:cNvSpPr/>
          <p:nvPr/>
        </p:nvSpPr>
        <p:spPr>
          <a:xfrm>
            <a:off x="8875395"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5" name="Google Shape;515;p51"/>
          <p:cNvSpPr txBox="1"/>
          <p:nvPr/>
        </p:nvSpPr>
        <p:spPr>
          <a:xfrm>
            <a:off x="8875395" y="2897505"/>
            <a:ext cx="257100" cy="228600"/>
          </a:xfrm>
          <a:prstGeom prst="rect">
            <a:avLst/>
          </a:prstGeom>
          <a:noFill/>
          <a:ln>
            <a:noFill/>
          </a:ln>
        </p:spPr>
        <p:txBody>
          <a:bodyPr anchorCtr="0" anchor="ctr" bIns="0" lIns="17150" spcFirstLastPara="1" rIns="0" wrap="square" tIns="0">
            <a:normAutofit fontScale="625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6 Development/Test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11/8 - 11/11</a:t>
            </a:r>
            <a:endParaRPr sz="1100"/>
          </a:p>
        </p:txBody>
      </p:sp>
      <p:sp>
        <p:nvSpPr>
          <p:cNvPr id="516" name="Google Shape;516;p51"/>
          <p:cNvSpPr/>
          <p:nvPr/>
        </p:nvSpPr>
        <p:spPr>
          <a:xfrm>
            <a:off x="9338310" y="2897505"/>
            <a:ext cx="183000" cy="228600"/>
          </a:xfrm>
          <a:prstGeom prst="rect">
            <a:avLst/>
          </a:prstGeom>
          <a:solidFill>
            <a:srgbClr val="8EAADB"/>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7" name="Google Shape;517;p51"/>
          <p:cNvSpPr/>
          <p:nvPr/>
        </p:nvSpPr>
        <p:spPr>
          <a:xfrm>
            <a:off x="9338310" y="2897505"/>
            <a:ext cx="0" cy="228600"/>
          </a:xfrm>
          <a:prstGeom prst="rect">
            <a:avLst/>
          </a:prstGeom>
          <a:solidFill>
            <a:srgbClr val="5A83CA"/>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sp>
        <p:nvSpPr>
          <p:cNvPr id="518" name="Google Shape;518;p51"/>
          <p:cNvSpPr txBox="1"/>
          <p:nvPr/>
        </p:nvSpPr>
        <p:spPr>
          <a:xfrm>
            <a:off x="9338310" y="2897505"/>
            <a:ext cx="183000" cy="228600"/>
          </a:xfrm>
          <a:prstGeom prst="rect">
            <a:avLst/>
          </a:prstGeom>
          <a:noFill/>
          <a:ln>
            <a:noFill/>
          </a:ln>
        </p:spPr>
        <p:txBody>
          <a:bodyPr anchorCtr="0" anchor="ctr" bIns="0" lIns="17150" spcFirstLastPara="1" rIns="0" wrap="square" tIns="0">
            <a:normAutofit fontScale="55000" lnSpcReduction="20000"/>
          </a:bodyPr>
          <a:lstStyle/>
          <a:p>
            <a:pPr indent="0" lvl="0" marL="0" marR="0" rtl="0" algn="l">
              <a:spcBef>
                <a:spcPts val="0"/>
              </a:spcBef>
              <a:spcAft>
                <a:spcPts val="0"/>
              </a:spcAft>
              <a:buNone/>
            </a:pPr>
            <a:r>
              <a:rPr b="1" i="0" lang="en" sz="600" u="none" cap="none" strike="noStrike">
                <a:solidFill>
                  <a:srgbClr val="444444"/>
                </a:solidFill>
                <a:latin typeface="Quattrocento Sans"/>
                <a:ea typeface="Quattrocento Sans"/>
                <a:cs typeface="Quattrocento Sans"/>
                <a:sym typeface="Quattrocento Sans"/>
              </a:rPr>
              <a:t>Release 6 Deployment</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11/14 - 11/16</a:t>
            </a:r>
            <a:endParaRPr sz="1100"/>
          </a:p>
        </p:txBody>
      </p:sp>
      <p:sp>
        <p:nvSpPr>
          <p:cNvPr id="519" name="Google Shape;519;p51"/>
          <p:cNvSpPr/>
          <p:nvPr/>
        </p:nvSpPr>
        <p:spPr>
          <a:xfrm>
            <a:off x="382905" y="3103245"/>
            <a:ext cx="85800" cy="85800"/>
          </a:xfrm>
          <a:prstGeom prst="diamond">
            <a:avLst/>
          </a:prstGeom>
          <a:solidFill>
            <a:srgbClr val="F4B183"/>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20" name="Google Shape;520;p51"/>
          <p:cNvSpPr txBox="1"/>
          <p:nvPr/>
        </p:nvSpPr>
        <p:spPr>
          <a:xfrm>
            <a:off x="17145"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7/22</a:t>
            </a:r>
            <a:endParaRPr sz="1100"/>
          </a:p>
        </p:txBody>
      </p:sp>
      <p:cxnSp>
        <p:nvCxnSpPr>
          <p:cNvPr id="521" name="Google Shape;521;p51"/>
          <p:cNvCxnSpPr>
            <a:stCxn id="520" idx="0"/>
            <a:endCxn id="519" idx="2"/>
          </p:cNvCxnSpPr>
          <p:nvPr/>
        </p:nvCxnSpPr>
        <p:spPr>
          <a:xfrm flipH="1" rot="10800000">
            <a:off x="422895"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522" name="Google Shape;522;p51"/>
          <p:cNvSpPr/>
          <p:nvPr/>
        </p:nvSpPr>
        <p:spPr>
          <a:xfrm>
            <a:off x="1468755" y="3103245"/>
            <a:ext cx="85800" cy="85800"/>
          </a:xfrm>
          <a:prstGeom prst="diamond">
            <a:avLst/>
          </a:prstGeom>
          <a:solidFill>
            <a:srgbClr val="9CC3E5"/>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23" name="Google Shape;523;p51"/>
          <p:cNvSpPr txBox="1"/>
          <p:nvPr/>
        </p:nvSpPr>
        <p:spPr>
          <a:xfrm>
            <a:off x="1102995"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8/5</a:t>
            </a:r>
            <a:endParaRPr sz="1100"/>
          </a:p>
        </p:txBody>
      </p:sp>
      <p:cxnSp>
        <p:nvCxnSpPr>
          <p:cNvPr id="524" name="Google Shape;524;p51"/>
          <p:cNvCxnSpPr>
            <a:stCxn id="523" idx="0"/>
            <a:endCxn id="522" idx="2"/>
          </p:cNvCxnSpPr>
          <p:nvPr/>
        </p:nvCxnSpPr>
        <p:spPr>
          <a:xfrm flipH="1" rot="10800000">
            <a:off x="1508745"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525" name="Google Shape;525;p51"/>
          <p:cNvSpPr/>
          <p:nvPr/>
        </p:nvSpPr>
        <p:spPr>
          <a:xfrm>
            <a:off x="2560320" y="3103245"/>
            <a:ext cx="85800" cy="85800"/>
          </a:xfrm>
          <a:prstGeom prst="diamond">
            <a:avLst/>
          </a:prstGeom>
          <a:solidFill>
            <a:srgbClr val="A8D08D"/>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26" name="Google Shape;526;p51"/>
          <p:cNvSpPr txBox="1"/>
          <p:nvPr/>
        </p:nvSpPr>
        <p:spPr>
          <a:xfrm>
            <a:off x="219456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8/19</a:t>
            </a:r>
            <a:endParaRPr sz="1100"/>
          </a:p>
        </p:txBody>
      </p:sp>
      <p:cxnSp>
        <p:nvCxnSpPr>
          <p:cNvPr id="527" name="Google Shape;527;p51"/>
          <p:cNvCxnSpPr>
            <a:stCxn id="526" idx="0"/>
            <a:endCxn id="525" idx="2"/>
          </p:cNvCxnSpPr>
          <p:nvPr/>
        </p:nvCxnSpPr>
        <p:spPr>
          <a:xfrm flipH="1" rot="10800000">
            <a:off x="260031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528" name="Google Shape;528;p51"/>
          <p:cNvSpPr/>
          <p:nvPr/>
        </p:nvSpPr>
        <p:spPr>
          <a:xfrm>
            <a:off x="4972050" y="3103245"/>
            <a:ext cx="85800" cy="85800"/>
          </a:xfrm>
          <a:prstGeom prst="diamond">
            <a:avLst/>
          </a:prstGeom>
          <a:solidFill>
            <a:srgbClr val="A7ABAF"/>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29" name="Google Shape;529;p51"/>
          <p:cNvSpPr txBox="1"/>
          <p:nvPr/>
        </p:nvSpPr>
        <p:spPr>
          <a:xfrm>
            <a:off x="460629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9/19</a:t>
            </a:r>
            <a:endParaRPr sz="1100"/>
          </a:p>
        </p:txBody>
      </p:sp>
      <p:cxnSp>
        <p:nvCxnSpPr>
          <p:cNvPr id="530" name="Google Shape;530;p51"/>
          <p:cNvCxnSpPr>
            <a:stCxn id="529" idx="0"/>
            <a:endCxn id="528" idx="2"/>
          </p:cNvCxnSpPr>
          <p:nvPr/>
        </p:nvCxnSpPr>
        <p:spPr>
          <a:xfrm flipH="1" rot="10800000">
            <a:off x="501204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531" name="Google Shape;531;p51"/>
          <p:cNvSpPr/>
          <p:nvPr/>
        </p:nvSpPr>
        <p:spPr>
          <a:xfrm>
            <a:off x="7223760" y="3103245"/>
            <a:ext cx="85800" cy="85800"/>
          </a:xfrm>
          <a:prstGeom prst="diamond">
            <a:avLst/>
          </a:prstGeom>
          <a:solidFill>
            <a:srgbClr val="FFD965"/>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32" name="Google Shape;532;p51"/>
          <p:cNvSpPr txBox="1"/>
          <p:nvPr/>
        </p:nvSpPr>
        <p:spPr>
          <a:xfrm>
            <a:off x="685800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10/18</a:t>
            </a:r>
            <a:endParaRPr sz="1100"/>
          </a:p>
        </p:txBody>
      </p:sp>
      <p:cxnSp>
        <p:nvCxnSpPr>
          <p:cNvPr id="533" name="Google Shape;533;p51"/>
          <p:cNvCxnSpPr>
            <a:stCxn id="532" idx="0"/>
            <a:endCxn id="531" idx="2"/>
          </p:cNvCxnSpPr>
          <p:nvPr/>
        </p:nvCxnSpPr>
        <p:spPr>
          <a:xfrm flipH="1" rot="10800000">
            <a:off x="7263750" y="3188910"/>
            <a:ext cx="3000" cy="91500"/>
          </a:xfrm>
          <a:prstGeom prst="straightConnector1">
            <a:avLst/>
          </a:prstGeom>
          <a:noFill/>
          <a:ln cap="flat" cmpd="sng" w="12700">
            <a:solidFill>
              <a:srgbClr val="000000"/>
            </a:solidFill>
            <a:prstDash val="solid"/>
            <a:round/>
            <a:headEnd len="sm" w="sm" type="none"/>
            <a:tailEnd len="sm" w="sm" type="none"/>
          </a:ln>
        </p:spPr>
      </p:cxnSp>
      <p:sp>
        <p:nvSpPr>
          <p:cNvPr id="534" name="Google Shape;534;p51"/>
          <p:cNvSpPr/>
          <p:nvPr/>
        </p:nvSpPr>
        <p:spPr>
          <a:xfrm>
            <a:off x="9481185" y="3103245"/>
            <a:ext cx="85800" cy="85800"/>
          </a:xfrm>
          <a:prstGeom prst="diamond">
            <a:avLst/>
          </a:prstGeom>
          <a:solidFill>
            <a:srgbClr val="8EAADB"/>
          </a:solidFill>
          <a:ln cap="flat" cmpd="sng" w="2857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80000"/>
              </a:lnSpc>
              <a:spcBef>
                <a:spcPts val="0"/>
              </a:spcBef>
              <a:spcAft>
                <a:spcPts val="0"/>
              </a:spcAft>
              <a:buNone/>
            </a:pPr>
            <a:r>
              <a:t/>
            </a:r>
            <a:endParaRPr b="0" i="0" sz="300" u="none" cap="none" strike="noStrike">
              <a:solidFill>
                <a:schemeClr val="dk1"/>
              </a:solidFill>
              <a:latin typeface="Calibri"/>
              <a:ea typeface="Calibri"/>
              <a:cs typeface="Calibri"/>
              <a:sym typeface="Calibri"/>
            </a:endParaRPr>
          </a:p>
        </p:txBody>
      </p:sp>
      <p:sp>
        <p:nvSpPr>
          <p:cNvPr id="535" name="Google Shape;535;p51"/>
          <p:cNvSpPr txBox="1"/>
          <p:nvPr/>
        </p:nvSpPr>
        <p:spPr>
          <a:xfrm>
            <a:off x="9109710" y="3280410"/>
            <a:ext cx="811500" cy="257100"/>
          </a:xfrm>
          <a:prstGeom prst="rect">
            <a:avLst/>
          </a:prstGeom>
          <a:noFill/>
          <a:ln>
            <a:noFill/>
          </a:ln>
        </p:spPr>
        <p:txBody>
          <a:bodyPr anchorCtr="0" anchor="ctr" bIns="0" lIns="0" spcFirstLastPara="1" rIns="0" wrap="square" tIns="0">
            <a:normAutofit lnSpcReduction="20000"/>
          </a:bodyPr>
          <a:lstStyle/>
          <a:p>
            <a:pPr indent="0" lvl="0" marL="0" marR="0" rtl="0" algn="ctr">
              <a:spcBef>
                <a:spcPts val="0"/>
              </a:spcBef>
              <a:spcAft>
                <a:spcPts val="0"/>
              </a:spcAft>
              <a:buNone/>
            </a:pPr>
            <a:r>
              <a:rPr b="0" i="0" lang="en" sz="800" u="none" cap="none" strike="noStrike">
                <a:solidFill>
                  <a:srgbClr val="444444"/>
                </a:solidFill>
                <a:latin typeface="Quattrocento Sans"/>
                <a:ea typeface="Quattrocento Sans"/>
                <a:cs typeface="Quattrocento Sans"/>
                <a:sym typeface="Quattrocento Sans"/>
              </a:rPr>
              <a:t>Go Five Milestone</a:t>
            </a:r>
            <a:br>
              <a:rPr b="0" i="0" lang="en" sz="1400" u="none" cap="none" strike="noStrike">
                <a:solidFill>
                  <a:schemeClr val="dk1"/>
                </a:solidFill>
                <a:latin typeface="Calibri"/>
                <a:ea typeface="Calibri"/>
                <a:cs typeface="Calibri"/>
                <a:sym typeface="Calibri"/>
              </a:rPr>
            </a:br>
            <a:r>
              <a:rPr b="0" i="0" lang="en" sz="600" u="none" cap="none" strike="noStrike">
                <a:solidFill>
                  <a:srgbClr val="444444"/>
                </a:solidFill>
                <a:latin typeface="Quattrocento Sans"/>
                <a:ea typeface="Quattrocento Sans"/>
                <a:cs typeface="Quattrocento Sans"/>
                <a:sym typeface="Quattrocento Sans"/>
              </a:rPr>
              <a:t>11/16</a:t>
            </a:r>
            <a:endParaRPr sz="1100"/>
          </a:p>
        </p:txBody>
      </p:sp>
      <p:cxnSp>
        <p:nvCxnSpPr>
          <p:cNvPr id="536" name="Google Shape;536;p51"/>
          <p:cNvCxnSpPr>
            <a:stCxn id="535" idx="0"/>
            <a:endCxn id="534" idx="2"/>
          </p:cNvCxnSpPr>
          <p:nvPr/>
        </p:nvCxnSpPr>
        <p:spPr>
          <a:xfrm flipH="1" rot="10800000">
            <a:off x="9515460" y="3188910"/>
            <a:ext cx="8700" cy="91500"/>
          </a:xfrm>
          <a:prstGeom prst="straightConnector1">
            <a:avLst/>
          </a:prstGeom>
          <a:noFill/>
          <a:ln cap="flat" cmpd="sng" w="12700">
            <a:solidFill>
              <a:srgbClr val="000000"/>
            </a:solidFill>
            <a:prstDash val="solid"/>
            <a:round/>
            <a:headEnd len="sm" w="sm" type="none"/>
            <a:tailEnd len="sm" w="sm" type="none"/>
          </a:ln>
        </p:spPr>
      </p:cxnSp>
      <p:sp>
        <p:nvSpPr>
          <p:cNvPr id="537" name="Google Shape;537;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538" name="Google Shape;538;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39" name="Google Shape;539;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540" name="Google Shape;540;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41" name="Google Shape;541;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542" name="Google Shape;542;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43" name="Google Shape;543;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544" name="Google Shape;544;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45" name="Google Shape;545;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546" name="Google Shape;546;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47" name="Google Shape;547;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548" name="Google Shape;548;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49" name="Google Shape;549;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550" name="Google Shape;550;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51" name="Google Shape;551;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552" name="Google Shape;552;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53" name="Google Shape;553;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554" name="Google Shape;554;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55" name="Google Shape;55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556" name="Google Shape;55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57" name="Google Shape;55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558" name="Google Shape;55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59" name="Google Shape;55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560" name="Google Shape;56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61" name="Google Shape;56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562" name="Google Shape;56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63" name="Google Shape;56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564" name="Google Shape;56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65" name="Google Shape;56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566" name="Google Shape;56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67" name="Google Shape;56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568" name="Google Shape;56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69" name="Google Shape;56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570" name="Google Shape;57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71" name="Google Shape;57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572" name="Google Shape;57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73" name="Google Shape;573;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574" name="Google Shape;574;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75" name="Google Shape;575;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576" name="Google Shape;576;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77" name="Google Shape;577;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578" name="Google Shape;578;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79" name="Google Shape;579;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580" name="Google Shape;580;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81" name="Google Shape;581;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582" name="Google Shape;582;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83" name="Google Shape;583;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584" name="Google Shape;584;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85" name="Google Shape;585;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586" name="Google Shape;586;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87" name="Google Shape;587;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588" name="Google Shape;588;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89" name="Google Shape;589;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590" name="Google Shape;590;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91" name="Google Shape;591;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592" name="Google Shape;592;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93" name="Google Shape;593;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594" name="Google Shape;594;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95" name="Google Shape;595;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596" name="Google Shape;596;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97" name="Google Shape;597;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598" name="Google Shape;598;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599" name="Google Shape;599;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00" name="Google Shape;600;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01" name="Google Shape;601;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02" name="Google Shape;602;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03" name="Google Shape;603;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04" name="Google Shape;604;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05" name="Google Shape;605;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06" name="Google Shape;606;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07" name="Google Shape;607;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08" name="Google Shape;608;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09" name="Google Shape;609;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610" name="Google Shape;610;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11" name="Google Shape;611;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612" name="Google Shape;612;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13" name="Google Shape;613;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614" name="Google Shape;614;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15" name="Google Shape;615;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616" name="Google Shape;616;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17" name="Google Shape;617;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18" name="Google Shape;618;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19" name="Google Shape;619;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20" name="Google Shape;620;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21" name="Google Shape;621;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22" name="Google Shape;622;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23" name="Google Shape;623;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24" name="Google Shape;624;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25" name="Google Shape;625;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26" name="Google Shape;626;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27" name="Google Shape;627;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628" name="Google Shape;628;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29" name="Google Shape;629;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630" name="Google Shape;630;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31" name="Google Shape;631;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632" name="Google Shape;632;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33" name="Google Shape;633;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634" name="Google Shape;634;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35" name="Google Shape;635;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36" name="Google Shape;636;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37" name="Google Shape;637;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38" name="Google Shape;638;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39" name="Google Shape;639;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40" name="Google Shape;640;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41" name="Google Shape;641;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42" name="Google Shape;642;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43" name="Google Shape;643;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44" name="Google Shape;644;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45" name="Google Shape;64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646" name="Google Shape;64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47" name="Google Shape;64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648" name="Google Shape;64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49" name="Google Shape;64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650" name="Google Shape;65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51" name="Google Shape;65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652" name="Google Shape;65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53" name="Google Shape;65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54" name="Google Shape;65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55" name="Google Shape;65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56" name="Google Shape;65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57" name="Google Shape;65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58" name="Google Shape;65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59" name="Google Shape;65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60" name="Google Shape;66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61" name="Google Shape;66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62" name="Google Shape;66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63" name="Google Shape;663;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664" name="Google Shape;664;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65" name="Google Shape;665;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666" name="Google Shape;666;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67" name="Google Shape;667;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668" name="Google Shape;668;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69" name="Google Shape;669;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670" name="Google Shape;670;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71" name="Google Shape;671;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72" name="Google Shape;672;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73" name="Google Shape;673;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74" name="Google Shape;674;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75" name="Google Shape;675;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76" name="Google Shape;676;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77" name="Google Shape;677;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78" name="Google Shape;678;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79" name="Google Shape;679;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80" name="Google Shape;680;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81" name="Google Shape;681;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682" name="Google Shape;682;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83" name="Google Shape;683;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684" name="Google Shape;684;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85" name="Google Shape;685;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686" name="Google Shape;686;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87" name="Google Shape;687;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688" name="Google Shape;688;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89" name="Google Shape;689;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690" name="Google Shape;690;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91" name="Google Shape;691;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692" name="Google Shape;692;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93" name="Google Shape;693;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694" name="Google Shape;694;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95" name="Google Shape;695;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696" name="Google Shape;696;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97" name="Google Shape;697;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698" name="Google Shape;698;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699" name="Google Shape;699;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00" name="Google Shape;700;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01" name="Google Shape;701;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02" name="Google Shape;702;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03" name="Google Shape;703;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04" name="Google Shape;704;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05" name="Google Shape;705;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06" name="Google Shape;706;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07" name="Google Shape;707;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08" name="Google Shape;708;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09" name="Google Shape;709;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710" name="Google Shape;710;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11" name="Google Shape;711;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712" name="Google Shape;712;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13" name="Google Shape;713;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714" name="Google Shape;714;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15" name="Google Shape;715;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716" name="Google Shape;716;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17" name="Google Shape;717;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18" name="Google Shape;718;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19" name="Google Shape;719;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20" name="Google Shape;720;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21" name="Google Shape;721;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22" name="Google Shape;722;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23" name="Google Shape;723;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24" name="Google Shape;724;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25" name="Google Shape;725;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26" name="Google Shape;726;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27" name="Google Shape;727;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728" name="Google Shape;728;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29" name="Google Shape;729;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730" name="Google Shape;730;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31" name="Google Shape;731;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732" name="Google Shape;732;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33" name="Google Shape;733;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734" name="Google Shape;734;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35" name="Google Shape;73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36" name="Google Shape;73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37" name="Google Shape;73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38" name="Google Shape;73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39" name="Google Shape;73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40" name="Google Shape;74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41" name="Google Shape;74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42" name="Google Shape;74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43" name="Google Shape;74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44" name="Google Shape;74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45" name="Google Shape;74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746" name="Google Shape;74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47" name="Google Shape;74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748" name="Google Shape;74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49" name="Google Shape;74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750" name="Google Shape;75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51" name="Google Shape;75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752" name="Google Shape;75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53" name="Google Shape;753;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54" name="Google Shape;754;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55" name="Google Shape;755;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56" name="Google Shape;756;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57" name="Google Shape;757;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58" name="Google Shape;758;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59" name="Google Shape;759;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60" name="Google Shape;760;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61" name="Google Shape;761;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62" name="Google Shape;762;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63" name="Google Shape;763;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764" name="Google Shape;764;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65" name="Google Shape;765;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766" name="Google Shape;766;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67" name="Google Shape;767;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768" name="Google Shape;768;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69" name="Google Shape;769;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770" name="Google Shape;770;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71" name="Google Shape;771;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72" name="Google Shape;772;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73" name="Google Shape;773;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74" name="Google Shape;774;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75" name="Google Shape;775;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76" name="Google Shape;776;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77" name="Google Shape;777;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78" name="Google Shape;778;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79" name="Google Shape;779;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80" name="Google Shape;780;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81" name="Google Shape;781;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782" name="Google Shape;782;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83" name="Google Shape;783;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784" name="Google Shape;784;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85" name="Google Shape;785;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786" name="Google Shape;786;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87" name="Google Shape;787;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788" name="Google Shape;788;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89" name="Google Shape;789;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790" name="Google Shape;790;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91" name="Google Shape;791;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792" name="Google Shape;792;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93" name="Google Shape;793;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794" name="Google Shape;794;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95" name="Google Shape;795;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796" name="Google Shape;796;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97" name="Google Shape;797;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798" name="Google Shape;798;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799" name="Google Shape;799;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00" name="Google Shape;800;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01" name="Google Shape;801;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02" name="Google Shape;802;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03" name="Google Shape;803;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04" name="Google Shape;804;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05" name="Google Shape;805;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06" name="Google Shape;806;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07" name="Google Shape;807;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08" name="Google Shape;808;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09" name="Google Shape;809;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810" name="Google Shape;810;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11" name="Google Shape;811;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812" name="Google Shape;812;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13" name="Google Shape;813;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814" name="Google Shape;814;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15" name="Google Shape;815;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816" name="Google Shape;816;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17" name="Google Shape;817;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18" name="Google Shape;818;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19" name="Google Shape;819;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20" name="Google Shape;820;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21" name="Google Shape;821;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22" name="Google Shape;822;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23" name="Google Shape;823;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24" name="Google Shape;824;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25" name="Google Shape;82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26" name="Google Shape;82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27" name="Google Shape;82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828" name="Google Shape;82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29" name="Google Shape;82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830" name="Google Shape;83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31" name="Google Shape;83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832" name="Google Shape;83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33" name="Google Shape;83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834" name="Google Shape;83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35" name="Google Shape;83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36" name="Google Shape;83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37" name="Google Shape;83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38" name="Google Shape;83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39" name="Google Shape;83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40" name="Google Shape;84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41" name="Google Shape;84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42" name="Google Shape;84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43" name="Google Shape;843;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44" name="Google Shape;844;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45" name="Google Shape;845;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846" name="Google Shape;846;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47" name="Google Shape;847;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848" name="Google Shape;848;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49" name="Google Shape;849;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850" name="Google Shape;850;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51" name="Google Shape;851;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852" name="Google Shape;852;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53" name="Google Shape;853;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54" name="Google Shape;854;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55" name="Google Shape;855;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56" name="Google Shape;856;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57" name="Google Shape;857;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58" name="Google Shape;858;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59" name="Google Shape;859;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60" name="Google Shape;860;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61" name="Google Shape;861;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62" name="Google Shape;862;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63" name="Google Shape;863;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864" name="Google Shape;864;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65" name="Google Shape;865;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866" name="Google Shape;866;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67" name="Google Shape;867;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868" name="Google Shape;868;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69" name="Google Shape;869;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870" name="Google Shape;870;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71" name="Google Shape;871;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72" name="Google Shape;872;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73" name="Google Shape;873;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74" name="Google Shape;874;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75" name="Google Shape;875;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76" name="Google Shape;876;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77" name="Google Shape;877;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78" name="Google Shape;878;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79" name="Google Shape;879;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80" name="Google Shape;880;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81" name="Google Shape;881;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882" name="Google Shape;882;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83" name="Google Shape;883;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884" name="Google Shape;884;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85" name="Google Shape;885;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886" name="Google Shape;886;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87" name="Google Shape;887;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888" name="Google Shape;888;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89" name="Google Shape;889;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890" name="Google Shape;890;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91" name="Google Shape;891;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892" name="Google Shape;892;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93" name="Google Shape;893;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894" name="Google Shape;894;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95" name="Google Shape;895;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896" name="Google Shape;896;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97" name="Google Shape;897;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898" name="Google Shape;898;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899" name="Google Shape;899;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900" name="Google Shape;900;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01" name="Google Shape;901;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902" name="Google Shape;902;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03" name="Google Shape;903;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904" name="Google Shape;904;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05" name="Google Shape;905;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906" name="Google Shape;906;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07" name="Google Shape;907;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908" name="Google Shape;908;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09" name="Google Shape;909;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910" name="Google Shape;910;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11" name="Google Shape;911;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912" name="Google Shape;912;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13" name="Google Shape;913;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914" name="Google Shape;914;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15" name="Google Shape;915;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916" name="Google Shape;916;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17" name="Google Shape;917;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918" name="Google Shape;918;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19" name="Google Shape;919;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920" name="Google Shape;920;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21" name="Google Shape;921;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922" name="Google Shape;922;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23" name="Google Shape;923;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924" name="Google Shape;924;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25" name="Google Shape;925;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926" name="Google Shape;926;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27" name="Google Shape;927;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928" name="Google Shape;928;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29" name="Google Shape;929;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930" name="Google Shape;930;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31" name="Google Shape;931;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932" name="Google Shape;932;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33" name="Google Shape;933;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934" name="Google Shape;934;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35" name="Google Shape;935;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936" name="Google Shape;936;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37" name="Google Shape;937;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938" name="Google Shape;938;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39" name="Google Shape;939;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940" name="Google Shape;940;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41" name="Google Shape;941;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942" name="Google Shape;942;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43" name="Google Shape;943;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944" name="Google Shape;944;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45" name="Google Shape;945;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946" name="Google Shape;946;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47" name="Google Shape;947;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948" name="Google Shape;948;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49" name="Google Shape;949;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950" name="Google Shape;950;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51" name="Google Shape;951;p51"/>
          <p:cNvSpPr txBox="1"/>
          <p:nvPr/>
        </p:nvSpPr>
        <p:spPr>
          <a:xfrm>
            <a:off x="520065" y="1594485"/>
            <a:ext cx="366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Jul 24, '22</a:t>
            </a:r>
            <a:endParaRPr sz="1100"/>
          </a:p>
        </p:txBody>
      </p:sp>
      <p:cxnSp>
        <p:nvCxnSpPr>
          <p:cNvPr id="952" name="Google Shape;952;p51"/>
          <p:cNvCxnSpPr/>
          <p:nvPr/>
        </p:nvCxnSpPr>
        <p:spPr>
          <a:xfrm rot="10800000">
            <a:off x="52006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53" name="Google Shape;953;p51"/>
          <p:cNvSpPr txBox="1"/>
          <p:nvPr/>
        </p:nvSpPr>
        <p:spPr>
          <a:xfrm>
            <a:off x="1611630" y="1594485"/>
            <a:ext cx="3771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7, '22</a:t>
            </a:r>
            <a:endParaRPr sz="1100"/>
          </a:p>
        </p:txBody>
      </p:sp>
      <p:cxnSp>
        <p:nvCxnSpPr>
          <p:cNvPr id="954" name="Google Shape;954;p51"/>
          <p:cNvCxnSpPr/>
          <p:nvPr/>
        </p:nvCxnSpPr>
        <p:spPr>
          <a:xfrm rot="10800000">
            <a:off x="161163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55" name="Google Shape;955;p51"/>
          <p:cNvSpPr txBox="1"/>
          <p:nvPr/>
        </p:nvSpPr>
        <p:spPr>
          <a:xfrm>
            <a:off x="2697480"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Aug 21, '22</a:t>
            </a:r>
            <a:endParaRPr sz="1100"/>
          </a:p>
        </p:txBody>
      </p:sp>
      <p:cxnSp>
        <p:nvCxnSpPr>
          <p:cNvPr id="956" name="Google Shape;956;p51"/>
          <p:cNvCxnSpPr/>
          <p:nvPr/>
        </p:nvCxnSpPr>
        <p:spPr>
          <a:xfrm rot="10800000">
            <a:off x="269748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57" name="Google Shape;957;p51"/>
          <p:cNvSpPr txBox="1"/>
          <p:nvPr/>
        </p:nvSpPr>
        <p:spPr>
          <a:xfrm>
            <a:off x="3789045" y="1594485"/>
            <a:ext cx="3600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4, '22</a:t>
            </a:r>
            <a:endParaRPr sz="1100"/>
          </a:p>
        </p:txBody>
      </p:sp>
      <p:cxnSp>
        <p:nvCxnSpPr>
          <p:cNvPr id="958" name="Google Shape;958;p51"/>
          <p:cNvCxnSpPr/>
          <p:nvPr/>
        </p:nvCxnSpPr>
        <p:spPr>
          <a:xfrm rot="10800000">
            <a:off x="378904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59" name="Google Shape;959;p51"/>
          <p:cNvSpPr txBox="1"/>
          <p:nvPr/>
        </p:nvSpPr>
        <p:spPr>
          <a:xfrm>
            <a:off x="4874895" y="1594485"/>
            <a:ext cx="4056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Sep 18, '22</a:t>
            </a:r>
            <a:endParaRPr sz="1100"/>
          </a:p>
        </p:txBody>
      </p:sp>
      <p:cxnSp>
        <p:nvCxnSpPr>
          <p:cNvPr id="960" name="Google Shape;960;p51"/>
          <p:cNvCxnSpPr/>
          <p:nvPr/>
        </p:nvCxnSpPr>
        <p:spPr>
          <a:xfrm rot="10800000">
            <a:off x="487489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61" name="Google Shape;961;p51"/>
          <p:cNvSpPr txBox="1"/>
          <p:nvPr/>
        </p:nvSpPr>
        <p:spPr>
          <a:xfrm>
            <a:off x="5966460" y="1594485"/>
            <a:ext cx="354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2, '22</a:t>
            </a:r>
            <a:endParaRPr sz="1100"/>
          </a:p>
        </p:txBody>
      </p:sp>
      <p:cxnSp>
        <p:nvCxnSpPr>
          <p:cNvPr id="962" name="Google Shape;962;p51"/>
          <p:cNvCxnSpPr/>
          <p:nvPr/>
        </p:nvCxnSpPr>
        <p:spPr>
          <a:xfrm rot="10800000">
            <a:off x="596646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63" name="Google Shape;963;p51"/>
          <p:cNvSpPr txBox="1"/>
          <p:nvPr/>
        </p:nvSpPr>
        <p:spPr>
          <a:xfrm>
            <a:off x="7052310"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16, '22</a:t>
            </a:r>
            <a:endParaRPr sz="1100"/>
          </a:p>
        </p:txBody>
      </p:sp>
      <p:cxnSp>
        <p:nvCxnSpPr>
          <p:cNvPr id="964" name="Google Shape;964;p51"/>
          <p:cNvCxnSpPr/>
          <p:nvPr/>
        </p:nvCxnSpPr>
        <p:spPr>
          <a:xfrm rot="10800000">
            <a:off x="7052310"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65" name="Google Shape;965;p51"/>
          <p:cNvSpPr txBox="1"/>
          <p:nvPr/>
        </p:nvSpPr>
        <p:spPr>
          <a:xfrm>
            <a:off x="8143875" y="1594485"/>
            <a:ext cx="4002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Oct 30, '22</a:t>
            </a:r>
            <a:endParaRPr sz="1100"/>
          </a:p>
        </p:txBody>
      </p:sp>
      <p:cxnSp>
        <p:nvCxnSpPr>
          <p:cNvPr id="966" name="Google Shape;966;p51"/>
          <p:cNvCxnSpPr/>
          <p:nvPr/>
        </p:nvCxnSpPr>
        <p:spPr>
          <a:xfrm rot="10800000">
            <a:off x="8143875" y="1640115"/>
            <a:ext cx="0" cy="80100"/>
          </a:xfrm>
          <a:prstGeom prst="straightConnector1">
            <a:avLst/>
          </a:prstGeom>
          <a:noFill/>
          <a:ln cap="flat" cmpd="sng" w="12700">
            <a:solidFill>
              <a:srgbClr val="444444"/>
            </a:solidFill>
            <a:prstDash val="solid"/>
            <a:round/>
            <a:headEnd len="sm" w="sm" type="none"/>
            <a:tailEnd len="sm" w="sm" type="none"/>
          </a:ln>
        </p:spPr>
      </p:cxnSp>
      <p:sp>
        <p:nvSpPr>
          <p:cNvPr id="967" name="Google Shape;967;p51"/>
          <p:cNvSpPr txBox="1"/>
          <p:nvPr/>
        </p:nvSpPr>
        <p:spPr>
          <a:xfrm>
            <a:off x="9229725" y="1594485"/>
            <a:ext cx="417300" cy="125700"/>
          </a:xfrm>
          <a:prstGeom prst="rect">
            <a:avLst/>
          </a:prstGeom>
          <a:noFill/>
          <a:ln>
            <a:noFill/>
          </a:ln>
        </p:spPr>
        <p:txBody>
          <a:bodyPr anchorCtr="0" anchor="ctr" bIns="0" lIns="17150" spcFirstLastPara="1" rIns="0" wrap="square" tIns="0">
            <a:normAutofit lnSpcReduction="20000"/>
          </a:bodyPr>
          <a:lstStyle/>
          <a:p>
            <a:pPr indent="0" lvl="0" marL="0" marR="0" rtl="0" algn="l">
              <a:spcBef>
                <a:spcPts val="0"/>
              </a:spcBef>
              <a:spcAft>
                <a:spcPts val="0"/>
              </a:spcAft>
              <a:buNone/>
            </a:pPr>
            <a:r>
              <a:rPr b="0" i="0" lang="en" sz="600" u="none" cap="none" strike="noStrike">
                <a:solidFill>
                  <a:srgbClr val="444444"/>
                </a:solidFill>
                <a:latin typeface="Quattrocento Sans"/>
                <a:ea typeface="Quattrocento Sans"/>
                <a:cs typeface="Quattrocento Sans"/>
                <a:sym typeface="Quattrocento Sans"/>
              </a:rPr>
              <a:t>Nov 13, '22</a:t>
            </a:r>
            <a:endParaRPr sz="1100"/>
          </a:p>
        </p:txBody>
      </p:sp>
      <p:cxnSp>
        <p:nvCxnSpPr>
          <p:cNvPr id="968" name="Google Shape;968;p51"/>
          <p:cNvCxnSpPr/>
          <p:nvPr/>
        </p:nvCxnSpPr>
        <p:spPr>
          <a:xfrm rot="10800000">
            <a:off x="9229725" y="1640115"/>
            <a:ext cx="0" cy="80100"/>
          </a:xfrm>
          <a:prstGeom prst="straightConnector1">
            <a:avLst/>
          </a:prstGeom>
          <a:noFill/>
          <a:ln cap="flat" cmpd="sng" w="12700">
            <a:solidFill>
              <a:srgbClr val="444444"/>
            </a:solidFill>
            <a:prstDash val="solid"/>
            <a:round/>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2"/>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Times New Roman"/>
              <a:buNone/>
            </a:pPr>
            <a:r>
              <a:rPr lang="en">
                <a:latin typeface="Times New Roman"/>
                <a:ea typeface="Times New Roman"/>
                <a:cs typeface="Times New Roman"/>
                <a:sym typeface="Times New Roman"/>
              </a:rPr>
              <a:t>Scrum 1 MVP Schedule</a:t>
            </a:r>
            <a:endParaRPr/>
          </a:p>
        </p:txBody>
      </p:sp>
      <p:sp>
        <p:nvSpPr>
          <p:cNvPr id="974" name="Google Shape;974;p52"/>
          <p:cNvSpPr txBox="1"/>
          <p:nvPr>
            <p:ph idx="1" type="body"/>
          </p:nvPr>
        </p:nvSpPr>
        <p:spPr>
          <a:xfrm>
            <a:off x="628650" y="1369219"/>
            <a:ext cx="8398500" cy="2917200"/>
          </a:xfrm>
          <a:prstGeom prst="rect">
            <a:avLst/>
          </a:prstGeom>
          <a:noFill/>
          <a:ln>
            <a:noFill/>
          </a:ln>
        </p:spPr>
        <p:txBody>
          <a:bodyPr anchorCtr="0" anchor="t" bIns="34275" lIns="68575" spcFirstLastPara="1" rIns="68575" wrap="square" tIns="34275">
            <a:normAutofit/>
          </a:bodyPr>
          <a:lstStyle/>
          <a:p>
            <a:pPr indent="0" lvl="0" marL="0" marR="0" rtl="0" algn="l">
              <a:lnSpc>
                <a:spcPct val="107000"/>
              </a:lnSpc>
              <a:spcBef>
                <a:spcPts val="0"/>
              </a:spcBef>
              <a:spcAft>
                <a:spcPts val="0"/>
              </a:spcAft>
              <a:buClr>
                <a:schemeClr val="dk1"/>
              </a:buClr>
              <a:buSzPts val="1400"/>
              <a:buChar char="•"/>
            </a:pPr>
            <a:r>
              <a:rPr b="1" lang="en" sz="1400" u="sng">
                <a:latin typeface="Times New Roman"/>
                <a:ea typeface="Times New Roman"/>
                <a:cs typeface="Times New Roman"/>
                <a:sym typeface="Times New Roman"/>
              </a:rPr>
              <a:t>Task		Day1	Day2	Day3	Day4	Day5	Day6	Day7	Day8	Day9	</a:t>
            </a:r>
            <a:r>
              <a:rPr b="1" lang="en" sz="1400" u="sng">
                <a:latin typeface="Times New Roman"/>
                <a:ea typeface="Times New Roman"/>
                <a:cs typeface="Times New Roman"/>
                <a:sym typeface="Times New Roman"/>
              </a:rPr>
              <a:t>Day10</a:t>
            </a:r>
            <a:r>
              <a:rPr b="1" lang="en" sz="1400" u="sng">
                <a:latin typeface="Times New Roman"/>
                <a:ea typeface="Times New Roman"/>
                <a:cs typeface="Times New Roman"/>
                <a:sym typeface="Times New Roman"/>
              </a:rPr>
              <a:t>	</a:t>
            </a:r>
            <a:endParaRPr sz="1400">
              <a:latin typeface="Calibri"/>
              <a:ea typeface="Calibri"/>
              <a:cs typeface="Calibri"/>
              <a:sym typeface="Calibri"/>
            </a:endParaRPr>
          </a:p>
          <a:p>
            <a:pPr indent="0" lvl="0" marL="0" marR="0" rtl="0" algn="l">
              <a:lnSpc>
                <a:spcPct val="107000"/>
              </a:lnSpc>
              <a:spcBef>
                <a:spcPts val="300"/>
              </a:spcBef>
              <a:spcAft>
                <a:spcPts val="0"/>
              </a:spcAft>
              <a:buClr>
                <a:schemeClr val="dk1"/>
              </a:buClr>
              <a:buSzPts val="1400"/>
              <a:buChar char="•"/>
            </a:pPr>
            <a:r>
              <a:rPr lang="en" sz="1400" u="sng">
                <a:latin typeface="Times New Roman"/>
                <a:ea typeface="Times New Roman"/>
                <a:cs typeface="Times New Roman"/>
                <a:sym typeface="Times New Roman"/>
              </a:rPr>
              <a:t>Design		8	10									</a:t>
            </a:r>
            <a:endParaRPr sz="1400">
              <a:latin typeface="Calibri"/>
              <a:ea typeface="Calibri"/>
              <a:cs typeface="Calibri"/>
              <a:sym typeface="Calibri"/>
            </a:endParaRPr>
          </a:p>
          <a:p>
            <a:pPr indent="0" lvl="0" marL="0" marR="0" rtl="0" algn="l">
              <a:lnSpc>
                <a:spcPct val="107000"/>
              </a:lnSpc>
              <a:spcBef>
                <a:spcPts val="600"/>
              </a:spcBef>
              <a:spcAft>
                <a:spcPts val="0"/>
              </a:spcAft>
              <a:buClr>
                <a:schemeClr val="dk1"/>
              </a:buClr>
              <a:buSzPts val="1400"/>
              <a:buChar char="•"/>
            </a:pPr>
            <a:r>
              <a:rPr lang="en" sz="1400" u="sng">
                <a:latin typeface="Times New Roman"/>
                <a:ea typeface="Times New Roman"/>
                <a:cs typeface="Times New Roman"/>
                <a:sym typeface="Times New Roman"/>
              </a:rPr>
              <a:t>Code				12	10	8	7	9				</a:t>
            </a:r>
            <a:endParaRPr sz="1400">
              <a:latin typeface="Calibri"/>
              <a:ea typeface="Calibri"/>
              <a:cs typeface="Calibri"/>
              <a:sym typeface="Calibri"/>
            </a:endParaRPr>
          </a:p>
          <a:p>
            <a:pPr indent="0" lvl="0" marL="0" marR="0" rtl="0" algn="l">
              <a:lnSpc>
                <a:spcPct val="107000"/>
              </a:lnSpc>
              <a:spcBef>
                <a:spcPts val="600"/>
              </a:spcBef>
              <a:spcAft>
                <a:spcPts val="0"/>
              </a:spcAft>
              <a:buClr>
                <a:schemeClr val="dk1"/>
              </a:buClr>
              <a:buSzPts val="1400"/>
              <a:buChar char="•"/>
            </a:pPr>
            <a:r>
              <a:rPr lang="en" sz="1400" u="sng">
                <a:latin typeface="Times New Roman"/>
                <a:ea typeface="Times New Roman"/>
                <a:cs typeface="Times New Roman"/>
                <a:sym typeface="Times New Roman"/>
              </a:rPr>
              <a:t>Test									10			</a:t>
            </a:r>
            <a:endParaRPr sz="1400">
              <a:latin typeface="Calibri"/>
              <a:ea typeface="Calibri"/>
              <a:cs typeface="Calibri"/>
              <a:sym typeface="Calibri"/>
            </a:endParaRPr>
          </a:p>
          <a:p>
            <a:pPr indent="0" lvl="0" marL="0" marR="0" rtl="0" algn="l">
              <a:lnSpc>
                <a:spcPct val="107000"/>
              </a:lnSpc>
              <a:spcBef>
                <a:spcPts val="600"/>
              </a:spcBef>
              <a:spcAft>
                <a:spcPts val="0"/>
              </a:spcAft>
              <a:buClr>
                <a:schemeClr val="dk1"/>
              </a:buClr>
              <a:buSzPts val="1400"/>
              <a:buChar char="•"/>
            </a:pPr>
            <a:r>
              <a:rPr lang="en" sz="1400" u="sng">
                <a:latin typeface="Times New Roman"/>
                <a:ea typeface="Times New Roman"/>
                <a:cs typeface="Times New Roman"/>
                <a:sym typeface="Times New Roman"/>
              </a:rPr>
              <a:t>Deploy										8		</a:t>
            </a:r>
            <a:endParaRPr sz="1400">
              <a:latin typeface="Calibri"/>
              <a:ea typeface="Calibri"/>
              <a:cs typeface="Calibri"/>
              <a:sym typeface="Calibri"/>
            </a:endParaRPr>
          </a:p>
          <a:p>
            <a:pPr indent="0" lvl="0" marL="0" marR="0" rtl="0" algn="l">
              <a:lnSpc>
                <a:spcPct val="107000"/>
              </a:lnSpc>
              <a:spcBef>
                <a:spcPts val="600"/>
              </a:spcBef>
              <a:spcAft>
                <a:spcPts val="0"/>
              </a:spcAft>
              <a:buClr>
                <a:schemeClr val="dk1"/>
              </a:buClr>
              <a:buSzPts val="1400"/>
              <a:buChar char="•"/>
            </a:pPr>
            <a:r>
              <a:rPr lang="en" sz="1400" u="sng">
                <a:latin typeface="Times New Roman"/>
                <a:ea typeface="Times New Roman"/>
                <a:cs typeface="Times New Roman"/>
                <a:sym typeface="Times New Roman"/>
              </a:rPr>
              <a:t>Meet Stakeholder									7	</a:t>
            </a:r>
            <a:r>
              <a:rPr lang="en" sz="1400">
                <a:latin typeface="Times New Roman"/>
                <a:ea typeface="Times New Roman"/>
                <a:cs typeface="Times New Roman"/>
                <a:sym typeface="Times New Roman"/>
              </a:rPr>
              <a:t>				</a:t>
            </a:r>
            <a:endParaRPr sz="1400">
              <a:latin typeface="Calibri"/>
              <a:ea typeface="Calibri"/>
              <a:cs typeface="Calibri"/>
              <a:sym typeface="Calibri"/>
            </a:endParaRPr>
          </a:p>
          <a:p>
            <a:pPr indent="-38100" lvl="0" marL="177800" rtl="0" algn="l">
              <a:lnSpc>
                <a:spcPct val="90000"/>
              </a:lnSpc>
              <a:spcBef>
                <a:spcPts val="1400"/>
              </a:spcBef>
              <a:spcAft>
                <a:spcPts val="0"/>
              </a:spcAft>
              <a:buClr>
                <a:schemeClr val="dk1"/>
              </a:buClr>
              <a:buSzPts val="2100"/>
              <a:buNone/>
            </a:pPr>
            <a:r>
              <a:t/>
            </a:r>
            <a:endParaRPr/>
          </a:p>
        </p:txBody>
      </p:sp>
      <p:pic>
        <p:nvPicPr>
          <p:cNvPr descr="A person looking at a computer screen&#10;&#10;Description automatically generated with medium confidence" id="975" name="Google Shape;975;p52"/>
          <p:cNvPicPr preferRelativeResize="0"/>
          <p:nvPr/>
        </p:nvPicPr>
        <p:blipFill rotWithShape="1">
          <a:blip r:embed="rId3">
            <a:alphaModFix/>
          </a:blip>
          <a:srcRect b="0" l="0" r="0" t="0"/>
          <a:stretch/>
        </p:blipFill>
        <p:spPr>
          <a:xfrm>
            <a:off x="6381286" y="273844"/>
            <a:ext cx="1866435" cy="9941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3"/>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Times New Roman"/>
              <a:buNone/>
            </a:pPr>
            <a:r>
              <a:rPr lang="en" sz="3000">
                <a:latin typeface="Times New Roman"/>
                <a:ea typeface="Times New Roman"/>
                <a:cs typeface="Times New Roman"/>
                <a:sym typeface="Times New Roman"/>
              </a:rPr>
              <a:t>Scrum 1 MVP, Work Assignments</a:t>
            </a:r>
            <a:endParaRPr/>
          </a:p>
        </p:txBody>
      </p:sp>
      <p:sp>
        <p:nvSpPr>
          <p:cNvPr id="981" name="Google Shape;981;p53"/>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fontScale="92500" lnSpcReduction="20000"/>
          </a:bodyPr>
          <a:lstStyle/>
          <a:p>
            <a:pPr indent="6667" lvl="0" marL="0" marR="0" rtl="0" algn="l">
              <a:lnSpc>
                <a:spcPct val="107000"/>
              </a:lnSpc>
              <a:spcBef>
                <a:spcPts val="0"/>
              </a:spcBef>
              <a:spcAft>
                <a:spcPts val="0"/>
              </a:spcAft>
              <a:buClr>
                <a:schemeClr val="dk1"/>
              </a:buClr>
              <a:buSzPct val="100000"/>
              <a:buChar char="•"/>
            </a:pPr>
            <a:r>
              <a:rPr b="1" lang="en" sz="1400" u="sng">
                <a:latin typeface="Times New Roman"/>
                <a:ea typeface="Times New Roman"/>
                <a:cs typeface="Times New Roman"/>
                <a:sym typeface="Times New Roman"/>
              </a:rPr>
              <a:t>Sprint 1 MVP, Work Assignment Schedule:</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Project Manager</a:t>
            </a:r>
            <a:r>
              <a:rPr lang="en" sz="1400">
                <a:latin typeface="Times New Roman"/>
                <a:ea typeface="Times New Roman"/>
                <a:cs typeface="Times New Roman"/>
                <a:sym typeface="Times New Roman"/>
              </a:rPr>
              <a:t>: Design, 4 hours; Code, 8 hours; Test, 2 hours; Deploy, 2 hours; Meet Stakeholder, 2 hours. </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Eric, </a:t>
            </a:r>
            <a:r>
              <a:rPr lang="en" sz="1400">
                <a:latin typeface="Times New Roman"/>
                <a:ea typeface="Times New Roman"/>
                <a:cs typeface="Times New Roman"/>
                <a:sym typeface="Times New Roman"/>
              </a:rPr>
              <a:t>Programmer</a:t>
            </a:r>
            <a:r>
              <a:rPr i="1" lang="en" sz="1400">
                <a:latin typeface="Times New Roman"/>
                <a:ea typeface="Times New Roman"/>
                <a:cs typeface="Times New Roman"/>
                <a:sym typeface="Times New Roman"/>
              </a:rPr>
              <a:t>:</a:t>
            </a:r>
            <a:r>
              <a:rPr lang="en" sz="1400">
                <a:latin typeface="Times New Roman"/>
                <a:ea typeface="Times New Roman"/>
                <a:cs typeface="Times New Roman"/>
                <a:sym typeface="Times New Roman"/>
              </a:rPr>
              <a:t> Design, 7 hours; Code, 22 hours; Test, 3 hours; Deploy, 2 hours; Meet Stakeholders, 1 hours.</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Lia, </a:t>
            </a:r>
            <a:r>
              <a:rPr lang="en" sz="1400">
                <a:latin typeface="Times New Roman"/>
                <a:ea typeface="Times New Roman"/>
                <a:cs typeface="Times New Roman"/>
                <a:sym typeface="Times New Roman"/>
              </a:rPr>
              <a:t>Programmer: Design, 7 hours; Code, 16 hours; Test, 3 hours; Deploy, 1 hour.</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Brianna</a:t>
            </a:r>
            <a:r>
              <a:rPr lang="en" sz="1400">
                <a:latin typeface="Times New Roman"/>
                <a:ea typeface="Times New Roman"/>
                <a:cs typeface="Times New Roman"/>
                <a:sym typeface="Times New Roman"/>
              </a:rPr>
              <a:t>, Marketing: Deploy, 1 hour; Meet Stakeholders, 1 hour. </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Jack</a:t>
            </a:r>
            <a:r>
              <a:rPr lang="en" sz="1400">
                <a:latin typeface="Times New Roman"/>
                <a:ea typeface="Times New Roman"/>
                <a:cs typeface="Times New Roman"/>
                <a:sym typeface="Times New Roman"/>
              </a:rPr>
              <a:t>, Regulatory Manager: Deploy, 1 hour; Meet Stakeholders, 1 hour.</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Kendra,</a:t>
            </a:r>
            <a:r>
              <a:rPr lang="en" sz="1400">
                <a:latin typeface="Times New Roman"/>
                <a:ea typeface="Times New Roman"/>
                <a:cs typeface="Times New Roman"/>
                <a:sym typeface="Times New Roman"/>
              </a:rPr>
              <a:t> Quality Assurance Manager: Deploy, 1 hour; Meet Stakeholders, 1 hour.</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Aziz</a:t>
            </a:r>
            <a:r>
              <a:rPr lang="en" sz="1400">
                <a:latin typeface="Times New Roman"/>
                <a:ea typeface="Times New Roman"/>
                <a:cs typeface="Times New Roman"/>
                <a:sym typeface="Times New Roman"/>
              </a:rPr>
              <a:t>, Quality Assurance Tester: Test, 2 hours.</a:t>
            </a:r>
            <a:endParaRPr sz="1400">
              <a:latin typeface="Calibri"/>
              <a:ea typeface="Calibri"/>
              <a:cs typeface="Calibri"/>
              <a:sym typeface="Calibri"/>
            </a:endParaRPr>
          </a:p>
          <a:p>
            <a:pPr indent="6667" lvl="0" marL="0" marR="0" rtl="0" algn="l">
              <a:lnSpc>
                <a:spcPct val="107000"/>
              </a:lnSpc>
              <a:spcBef>
                <a:spcPts val="600"/>
              </a:spcBef>
              <a:spcAft>
                <a:spcPts val="0"/>
              </a:spcAft>
              <a:buClr>
                <a:schemeClr val="dk1"/>
              </a:buClr>
              <a:buSzPct val="100000"/>
              <a:buChar char="•"/>
            </a:pPr>
            <a:r>
              <a:rPr i="1" lang="en" sz="1400">
                <a:latin typeface="Times New Roman"/>
                <a:ea typeface="Times New Roman"/>
                <a:cs typeface="Times New Roman"/>
                <a:sym typeface="Times New Roman"/>
              </a:rPr>
              <a:t>Barry,</a:t>
            </a:r>
            <a:r>
              <a:rPr lang="en" sz="1400">
                <a:latin typeface="Times New Roman"/>
                <a:ea typeface="Times New Roman"/>
                <a:cs typeface="Times New Roman"/>
                <a:sym typeface="Times New Roman"/>
              </a:rPr>
              <a:t> Accounting Staff: Meet Stakeholders, 1 hour.</a:t>
            </a:r>
            <a:endParaRPr sz="1400">
              <a:latin typeface="Calibri"/>
              <a:ea typeface="Calibri"/>
              <a:cs typeface="Calibri"/>
              <a:sym typeface="Calibri"/>
            </a:endParaRPr>
          </a:p>
          <a:p>
            <a:pPr indent="-38100" lvl="0" marL="177800" rtl="0" algn="l">
              <a:lnSpc>
                <a:spcPct val="90000"/>
              </a:lnSpc>
              <a:spcBef>
                <a:spcPts val="1400"/>
              </a:spcBef>
              <a:spcAft>
                <a:spcPts val="0"/>
              </a:spcAft>
              <a:buClr>
                <a:schemeClr val="dk1"/>
              </a:buClr>
              <a:buSzPct val="123529"/>
              <a:buNone/>
            </a:pPr>
            <a:r>
              <a:t/>
            </a:r>
            <a:endParaRPr/>
          </a:p>
        </p:txBody>
      </p:sp>
      <p:pic>
        <p:nvPicPr>
          <p:cNvPr descr="A person looking at a screen&#10;&#10;Description automatically generated with medium confidence" id="982" name="Google Shape;982;p53"/>
          <p:cNvPicPr preferRelativeResize="0"/>
          <p:nvPr/>
        </p:nvPicPr>
        <p:blipFill rotWithShape="1">
          <a:blip r:embed="rId3">
            <a:alphaModFix/>
          </a:blip>
          <a:srcRect b="0" l="0" r="0" t="0"/>
          <a:stretch/>
        </p:blipFill>
        <p:spPr>
          <a:xfrm>
            <a:off x="6434254" y="294752"/>
            <a:ext cx="1828800" cy="102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54"/>
          <p:cNvSpPr txBox="1"/>
          <p:nvPr>
            <p:ph type="title"/>
          </p:nvPr>
        </p:nvSpPr>
        <p:spPr>
          <a:xfrm>
            <a:off x="0" y="273844"/>
            <a:ext cx="8515500" cy="496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Times New Roman"/>
              <a:buNone/>
            </a:pPr>
            <a:r>
              <a:rPr lang="en">
                <a:latin typeface="Times New Roman"/>
                <a:ea typeface="Times New Roman"/>
                <a:cs typeface="Times New Roman"/>
                <a:sym typeface="Times New Roman"/>
              </a:rPr>
              <a:t>Gantt Chart 7/11/2022 through 11/16/2022</a:t>
            </a:r>
            <a:endParaRPr/>
          </a:p>
        </p:txBody>
      </p:sp>
      <p:sp>
        <p:nvSpPr>
          <p:cNvPr id="988" name="Google Shape;988;p54"/>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a:p>
            <a:pPr indent="-38100" lvl="0" marL="177800" rtl="0" algn="l">
              <a:lnSpc>
                <a:spcPct val="90000"/>
              </a:lnSpc>
              <a:spcBef>
                <a:spcPts val="800"/>
              </a:spcBef>
              <a:spcAft>
                <a:spcPts val="0"/>
              </a:spcAft>
              <a:buClr>
                <a:schemeClr val="dk1"/>
              </a:buClr>
              <a:buSzPts val="2100"/>
              <a:buNone/>
            </a:pPr>
            <a:r>
              <a:t/>
            </a:r>
            <a:endParaRPr/>
          </a:p>
        </p:txBody>
      </p:sp>
      <p:pic>
        <p:nvPicPr>
          <p:cNvPr id="989" name="Google Shape;989;p54"/>
          <p:cNvPicPr preferRelativeResize="0"/>
          <p:nvPr/>
        </p:nvPicPr>
        <p:blipFill rotWithShape="1">
          <a:blip r:embed="rId3">
            <a:alphaModFix/>
          </a:blip>
          <a:srcRect b="0" l="0" r="0" t="0"/>
          <a:stretch/>
        </p:blipFill>
        <p:spPr>
          <a:xfrm>
            <a:off x="0" y="827617"/>
            <a:ext cx="9028132" cy="4179663"/>
          </a:xfrm>
          <a:prstGeom prst="rect">
            <a:avLst/>
          </a:prstGeom>
          <a:noFill/>
          <a:ln>
            <a:noFill/>
          </a:ln>
        </p:spPr>
      </p:pic>
      <p:pic>
        <p:nvPicPr>
          <p:cNvPr descr="Diagram&#10;&#10;Description automatically generated" id="990" name="Google Shape;990;p54"/>
          <p:cNvPicPr preferRelativeResize="0"/>
          <p:nvPr/>
        </p:nvPicPr>
        <p:blipFill rotWithShape="1">
          <a:blip r:embed="rId4">
            <a:alphaModFix/>
          </a:blip>
          <a:srcRect b="0" l="0" r="0" t="0"/>
          <a:stretch/>
        </p:blipFill>
        <p:spPr>
          <a:xfrm>
            <a:off x="4356691" y="1804842"/>
            <a:ext cx="3130879" cy="15338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55"/>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4	</a:t>
            </a:r>
            <a:endParaRPr/>
          </a:p>
        </p:txBody>
      </p:sp>
      <p:sp>
        <p:nvSpPr>
          <p:cNvPr id="996" name="Google Shape;996;p55"/>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Cost and Quality Management</a:t>
            </a:r>
            <a:endParaRPr/>
          </a:p>
          <a:p>
            <a:pPr indent="0" lvl="0" marL="0" rtl="0" algn="ctr">
              <a:lnSpc>
                <a:spcPct val="90000"/>
              </a:lnSpc>
              <a:spcBef>
                <a:spcPts val="1100"/>
              </a:spcBef>
              <a:spcAft>
                <a:spcPts val="0"/>
              </a:spcAft>
              <a:buSzPts val="1300"/>
              <a:buNone/>
            </a:pPr>
            <a:r>
              <a:t/>
            </a:r>
            <a:endParaRPr/>
          </a:p>
        </p:txBody>
      </p:sp>
      <p:sp>
        <p:nvSpPr>
          <p:cNvPr id="997" name="Google Shape;997;p55"/>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1" name="Shape 1001"/>
        <p:cNvGrpSpPr/>
        <p:nvPr/>
      </p:nvGrpSpPr>
      <p:grpSpPr>
        <a:xfrm>
          <a:off x="0" y="0"/>
          <a:ext cx="0" cy="0"/>
          <a:chOff x="0" y="0"/>
          <a:chExt cx="0" cy="0"/>
        </a:xfrm>
      </p:grpSpPr>
      <p:sp>
        <p:nvSpPr>
          <p:cNvPr id="1002" name="Google Shape;1002;p56"/>
          <p:cNvSpPr txBox="1"/>
          <p:nvPr>
            <p:ph type="title"/>
          </p:nvPr>
        </p:nvSpPr>
        <p:spPr>
          <a:xfrm>
            <a:off x="857250" y="457200"/>
            <a:ext cx="7406400" cy="1017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3F3F3F"/>
              </a:buClr>
              <a:buSzPts val="3500"/>
              <a:buFont typeface="Bookman Old Style"/>
              <a:buNone/>
            </a:pPr>
            <a:r>
              <a:rPr lang="en"/>
              <a:t>Production Cost</a:t>
            </a:r>
            <a:endParaRPr/>
          </a:p>
        </p:txBody>
      </p:sp>
      <p:graphicFrame>
        <p:nvGraphicFramePr>
          <p:cNvPr id="1003" name="Google Shape;1003;p56"/>
          <p:cNvGraphicFramePr/>
          <p:nvPr/>
        </p:nvGraphicFramePr>
        <p:xfrm>
          <a:off x="480060" y="1771923"/>
          <a:ext cx="3000000" cy="3000000"/>
        </p:xfrm>
        <a:graphic>
          <a:graphicData uri="http://schemas.openxmlformats.org/drawingml/2006/table">
            <a:tbl>
              <a:tblPr bandRow="1" firstRow="1">
                <a:noFill/>
                <a:tableStyleId>{D7A4B234-F6D1-4AA0-827D-C3BD6D53EB4B}</a:tableStyleId>
              </a:tblPr>
              <a:tblGrid>
                <a:gridCol w="1028700"/>
                <a:gridCol w="1028700"/>
                <a:gridCol w="1028700"/>
                <a:gridCol w="1028700"/>
                <a:gridCol w="1028700"/>
                <a:gridCol w="1028700"/>
                <a:gridCol w="1028700"/>
                <a:gridCol w="1028700"/>
              </a:tblGrid>
              <a:tr h="114300">
                <a:tc>
                  <a:txBody>
                    <a:bodyPr/>
                    <a:lstStyle/>
                    <a:p>
                      <a:pPr indent="0" lvl="0" marL="0" marR="0" rtl="0" algn="l">
                        <a:spcBef>
                          <a:spcPts val="0"/>
                        </a:spcBef>
                        <a:spcAft>
                          <a:spcPts val="0"/>
                        </a:spcAft>
                        <a:buNone/>
                      </a:pPr>
                      <a:r>
                        <a:rPr b="1" lang="en" sz="900" u="none" cap="none" strike="noStrike">
                          <a:solidFill>
                            <a:schemeClr val="lt1"/>
                          </a:solidFill>
                        </a:rPr>
                        <a:t>Fitness Tracker</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Medication Tracker</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Electronic Address Book</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Emergency Contact List </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Emergency Information</a:t>
                      </a:r>
                      <a:endParaRPr sz="1100"/>
                    </a:p>
                    <a:p>
                      <a:pPr indent="0" lvl="0" marL="0" marR="0" rtl="0" algn="l">
                        <a:spcBef>
                          <a:spcPts val="0"/>
                        </a:spcBef>
                        <a:spcAft>
                          <a:spcPts val="0"/>
                        </a:spcAft>
                        <a:buNone/>
                      </a:pPr>
                      <a:r>
                        <a:rPr b="1" lang="en" sz="900" cap="none">
                          <a:solidFill>
                            <a:schemeClr val="lt1"/>
                          </a:solidFill>
                        </a:rPr>
                        <a:t>List</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Resources Feature</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Payment Feature</a:t>
                      </a:r>
                      <a:endParaRPr sz="1100"/>
                    </a:p>
                  </a:txBody>
                  <a:tcPr marT="113300" marB="113300" marR="113300" marL="113300"/>
                </a:tc>
                <a:tc>
                  <a:txBody>
                    <a:bodyPr/>
                    <a:lstStyle/>
                    <a:p>
                      <a:pPr indent="0" lvl="0" marL="0" marR="0" rtl="0" algn="l">
                        <a:spcBef>
                          <a:spcPts val="0"/>
                        </a:spcBef>
                        <a:spcAft>
                          <a:spcPts val="0"/>
                        </a:spcAft>
                        <a:buNone/>
                      </a:pPr>
                      <a:r>
                        <a:rPr b="1" lang="en" sz="900" cap="none">
                          <a:solidFill>
                            <a:schemeClr val="lt1"/>
                          </a:solidFill>
                        </a:rPr>
                        <a:t>Usability Issues</a:t>
                      </a:r>
                      <a:endParaRPr sz="1100"/>
                    </a:p>
                  </a:txBody>
                  <a:tcPr marT="113300" marB="113300" marR="113300" marL="113300"/>
                </a:tc>
              </a:tr>
              <a:tr h="734075">
                <a:tc>
                  <a:txBody>
                    <a:bodyPr/>
                    <a:lstStyle/>
                    <a:p>
                      <a:pPr indent="0" lvl="0" marL="0" marR="0" rtl="0" algn="l">
                        <a:spcBef>
                          <a:spcPts val="0"/>
                        </a:spcBef>
                        <a:spcAft>
                          <a:spcPts val="0"/>
                        </a:spcAft>
                        <a:buNone/>
                      </a:pPr>
                      <a:r>
                        <a:rPr lang="en" sz="1000" cap="none">
                          <a:solidFill>
                            <a:schemeClr val="dk1"/>
                          </a:solidFill>
                        </a:rPr>
                        <a:t>30 Story Points</a:t>
                      </a:r>
                      <a:endParaRPr sz="1100"/>
                    </a:p>
                  </a:txBody>
                  <a:tcPr marT="113300" marB="113300" marR="113300" marL="113300"/>
                </a:tc>
                <a:tc>
                  <a:txBody>
                    <a:bodyPr/>
                    <a:lstStyle/>
                    <a:p>
                      <a:pPr indent="0" lvl="0" marL="0" marR="0" rtl="0" algn="l">
                        <a:lnSpc>
                          <a:spcPct val="100000"/>
                        </a:lnSpc>
                        <a:spcBef>
                          <a:spcPts val="0"/>
                        </a:spcBef>
                        <a:spcAft>
                          <a:spcPts val="0"/>
                        </a:spcAft>
                        <a:buClr>
                          <a:schemeClr val="dk1"/>
                        </a:buClr>
                        <a:buSzPts val="1000"/>
                        <a:buFont typeface="Libre Franklin"/>
                        <a:buNone/>
                      </a:pPr>
                      <a:r>
                        <a:rPr lang="en" sz="1000" cap="none">
                          <a:solidFill>
                            <a:schemeClr val="dk1"/>
                          </a:solidFill>
                        </a:rPr>
                        <a:t>30 Story Points</a:t>
                      </a:r>
                      <a:endParaRPr sz="1100"/>
                    </a:p>
                    <a:p>
                      <a:pPr indent="0" lvl="0" marL="0" marR="0" rtl="0" algn="l">
                        <a:spcBef>
                          <a:spcPts val="0"/>
                        </a:spcBef>
                        <a:spcAft>
                          <a:spcPts val="0"/>
                        </a:spcAft>
                        <a:buNone/>
                      </a:pPr>
                      <a:r>
                        <a:t/>
                      </a:r>
                      <a:endParaRPr sz="1000" cap="none">
                        <a:solidFill>
                          <a:schemeClr val="dk1"/>
                        </a:solidFill>
                      </a:endParaRPr>
                    </a:p>
                  </a:txBody>
                  <a:tcPr marT="113300" marB="113300" marR="113300" marL="113300"/>
                </a:tc>
                <a:tc>
                  <a:txBody>
                    <a:bodyPr/>
                    <a:lstStyle/>
                    <a:p>
                      <a:pPr indent="0" lvl="0" marL="0" marR="0" rtl="0" algn="l">
                        <a:lnSpc>
                          <a:spcPct val="100000"/>
                        </a:lnSpc>
                        <a:spcBef>
                          <a:spcPts val="0"/>
                        </a:spcBef>
                        <a:spcAft>
                          <a:spcPts val="0"/>
                        </a:spcAft>
                        <a:buClr>
                          <a:schemeClr val="dk1"/>
                        </a:buClr>
                        <a:buSzPts val="1000"/>
                        <a:buFont typeface="Libre Franklin"/>
                        <a:buNone/>
                      </a:pPr>
                      <a:r>
                        <a:rPr lang="en" sz="1000" cap="none">
                          <a:solidFill>
                            <a:schemeClr val="dk1"/>
                          </a:solidFill>
                        </a:rPr>
                        <a:t>20 Story Points</a:t>
                      </a:r>
                      <a:endParaRPr sz="1100"/>
                    </a:p>
                    <a:p>
                      <a:pPr indent="0" lvl="0" marL="0" marR="0" rtl="0" algn="l">
                        <a:spcBef>
                          <a:spcPts val="0"/>
                        </a:spcBef>
                        <a:spcAft>
                          <a:spcPts val="0"/>
                        </a:spcAft>
                        <a:buNone/>
                      </a:pPr>
                      <a:r>
                        <a:t/>
                      </a:r>
                      <a:endParaRPr sz="1000" cap="none">
                        <a:solidFill>
                          <a:schemeClr val="dk1"/>
                        </a:solidFill>
                      </a:endParaRPr>
                    </a:p>
                  </a:txBody>
                  <a:tcPr marT="113300" marB="113300" marR="113300" marL="113300"/>
                </a:tc>
                <a:tc>
                  <a:txBody>
                    <a:bodyPr/>
                    <a:lstStyle/>
                    <a:p>
                      <a:pPr indent="0" lvl="0" marL="0" marR="0" rtl="0" algn="l">
                        <a:lnSpc>
                          <a:spcPct val="100000"/>
                        </a:lnSpc>
                        <a:spcBef>
                          <a:spcPts val="0"/>
                        </a:spcBef>
                        <a:spcAft>
                          <a:spcPts val="0"/>
                        </a:spcAft>
                        <a:buClr>
                          <a:schemeClr val="dk1"/>
                        </a:buClr>
                        <a:buSzPts val="1000"/>
                        <a:buFont typeface="Libre Franklin"/>
                        <a:buNone/>
                      </a:pPr>
                      <a:r>
                        <a:rPr lang="en" sz="1000" cap="none">
                          <a:solidFill>
                            <a:schemeClr val="dk1"/>
                          </a:solidFill>
                        </a:rPr>
                        <a:t>60 Story Points</a:t>
                      </a:r>
                      <a:endParaRPr sz="1100"/>
                    </a:p>
                    <a:p>
                      <a:pPr indent="0" lvl="0" marL="0" marR="0" rtl="0" algn="l">
                        <a:spcBef>
                          <a:spcPts val="0"/>
                        </a:spcBef>
                        <a:spcAft>
                          <a:spcPts val="0"/>
                        </a:spcAft>
                        <a:buNone/>
                      </a:pPr>
                      <a:r>
                        <a:t/>
                      </a:r>
                      <a:endParaRPr sz="1000" cap="none">
                        <a:solidFill>
                          <a:schemeClr val="dk1"/>
                        </a:solidFill>
                      </a:endParaRPr>
                    </a:p>
                  </a:txBody>
                  <a:tcPr marT="113300" marB="113300" marR="113300" marL="113300"/>
                </a:tc>
                <a:tc>
                  <a:txBody>
                    <a:bodyPr/>
                    <a:lstStyle/>
                    <a:p>
                      <a:pPr indent="0" lvl="0" marL="0" marR="0" rtl="0" algn="l">
                        <a:spcBef>
                          <a:spcPts val="0"/>
                        </a:spcBef>
                        <a:spcAft>
                          <a:spcPts val="0"/>
                        </a:spcAft>
                        <a:buNone/>
                      </a:pPr>
                      <a:r>
                        <a:rPr lang="en" sz="1000" cap="none">
                          <a:solidFill>
                            <a:schemeClr val="dk1"/>
                          </a:solidFill>
                        </a:rPr>
                        <a:t>20 Story Points</a:t>
                      </a:r>
                      <a:endParaRPr sz="1100"/>
                    </a:p>
                  </a:txBody>
                  <a:tcPr marT="113300" marB="113300" marR="113300" marL="113300"/>
                </a:tc>
                <a:tc>
                  <a:txBody>
                    <a:bodyPr/>
                    <a:lstStyle/>
                    <a:p>
                      <a:pPr indent="0" lvl="0" marL="0" marR="0" rtl="0" algn="l">
                        <a:spcBef>
                          <a:spcPts val="0"/>
                        </a:spcBef>
                        <a:spcAft>
                          <a:spcPts val="0"/>
                        </a:spcAft>
                        <a:buNone/>
                      </a:pPr>
                      <a:r>
                        <a:rPr lang="en" sz="1000" cap="none">
                          <a:solidFill>
                            <a:schemeClr val="dk1"/>
                          </a:solidFill>
                        </a:rPr>
                        <a:t>10 Story Points</a:t>
                      </a:r>
                      <a:endParaRPr sz="1100"/>
                    </a:p>
                  </a:txBody>
                  <a:tcPr marT="113300" marB="113300" marR="113300" marL="113300"/>
                </a:tc>
                <a:tc>
                  <a:txBody>
                    <a:bodyPr/>
                    <a:lstStyle/>
                    <a:p>
                      <a:pPr indent="0" lvl="0" marL="0" marR="0" rtl="0" algn="l">
                        <a:spcBef>
                          <a:spcPts val="0"/>
                        </a:spcBef>
                        <a:spcAft>
                          <a:spcPts val="0"/>
                        </a:spcAft>
                        <a:buNone/>
                      </a:pPr>
                      <a:r>
                        <a:rPr lang="en" sz="1000" cap="none">
                          <a:solidFill>
                            <a:schemeClr val="dk1"/>
                          </a:solidFill>
                        </a:rPr>
                        <a:t>40 Story Points</a:t>
                      </a:r>
                      <a:endParaRPr sz="1100"/>
                    </a:p>
                  </a:txBody>
                  <a:tcPr marT="113300" marB="113300" marR="113300" marL="113300"/>
                </a:tc>
                <a:tc>
                  <a:txBody>
                    <a:bodyPr/>
                    <a:lstStyle/>
                    <a:p>
                      <a:pPr indent="0" lvl="0" marL="0" marR="0" rtl="0" algn="l">
                        <a:spcBef>
                          <a:spcPts val="0"/>
                        </a:spcBef>
                        <a:spcAft>
                          <a:spcPts val="0"/>
                        </a:spcAft>
                        <a:buNone/>
                      </a:pPr>
                      <a:r>
                        <a:rPr lang="en" sz="1000" cap="none">
                          <a:solidFill>
                            <a:schemeClr val="dk1"/>
                          </a:solidFill>
                        </a:rPr>
                        <a:t>40 Story Points</a:t>
                      </a:r>
                      <a:endParaRPr sz="1100"/>
                    </a:p>
                  </a:txBody>
                  <a:tcPr marT="113300" marB="113300" marR="113300" marL="113300"/>
                </a:tc>
              </a:tr>
              <a:tr h="734075">
                <a:tc>
                  <a:txBody>
                    <a:bodyPr/>
                    <a:lstStyle/>
                    <a:p>
                      <a:pPr indent="0" lvl="0" marL="0" marR="0" rtl="0" algn="l">
                        <a:lnSpc>
                          <a:spcPct val="100000"/>
                        </a:lnSpc>
                        <a:spcBef>
                          <a:spcPts val="0"/>
                        </a:spcBef>
                        <a:spcAft>
                          <a:spcPts val="0"/>
                        </a:spcAft>
                        <a:buClr>
                          <a:schemeClr val="dk1"/>
                        </a:buClr>
                        <a:buSzPts val="1100"/>
                        <a:buFont typeface="Libre Franklin"/>
                        <a:buNone/>
                      </a:pPr>
                      <a:r>
                        <a:rPr lang="en" sz="1100" cap="none">
                          <a:solidFill>
                            <a:schemeClr val="dk1"/>
                          </a:solidFill>
                        </a:rPr>
                        <a:t>$36,000</a:t>
                      </a:r>
                      <a:endParaRPr sz="1100"/>
                    </a:p>
                  </a:txBody>
                  <a:tcPr marT="113300" marB="113300" marR="113300" marL="113300"/>
                </a:tc>
                <a:tc>
                  <a:txBody>
                    <a:bodyPr/>
                    <a:lstStyle/>
                    <a:p>
                      <a:pPr indent="0" lvl="0" marL="0" marR="0" rtl="0" algn="l">
                        <a:lnSpc>
                          <a:spcPct val="100000"/>
                        </a:lnSpc>
                        <a:spcBef>
                          <a:spcPts val="0"/>
                        </a:spcBef>
                        <a:spcAft>
                          <a:spcPts val="0"/>
                        </a:spcAft>
                        <a:buClr>
                          <a:schemeClr val="dk1"/>
                        </a:buClr>
                        <a:buSzPts val="1100"/>
                        <a:buFont typeface="Libre Franklin"/>
                        <a:buNone/>
                      </a:pPr>
                      <a:r>
                        <a:rPr lang="en" sz="1100" cap="none">
                          <a:solidFill>
                            <a:schemeClr val="dk1"/>
                          </a:solidFill>
                        </a:rPr>
                        <a:t>$36,000</a:t>
                      </a:r>
                      <a:endParaRPr sz="1100"/>
                    </a:p>
                    <a:p>
                      <a:pPr indent="0" lvl="0" marL="0" marR="0" rtl="0" algn="l">
                        <a:spcBef>
                          <a:spcPts val="0"/>
                        </a:spcBef>
                        <a:spcAft>
                          <a:spcPts val="0"/>
                        </a:spcAft>
                        <a:buNone/>
                      </a:pPr>
                      <a:r>
                        <a:t/>
                      </a:r>
                      <a:endParaRPr sz="1100" cap="none">
                        <a:solidFill>
                          <a:schemeClr val="dk1"/>
                        </a:solidFill>
                      </a:endParaRPr>
                    </a:p>
                  </a:txBody>
                  <a:tcPr marT="113300" marB="113300" marR="113300" marL="113300"/>
                </a:tc>
                <a:tc>
                  <a:txBody>
                    <a:bodyPr/>
                    <a:lstStyle/>
                    <a:p>
                      <a:pPr indent="0" lvl="0" marL="0" marR="0" rtl="0" algn="l">
                        <a:lnSpc>
                          <a:spcPct val="100000"/>
                        </a:lnSpc>
                        <a:spcBef>
                          <a:spcPts val="0"/>
                        </a:spcBef>
                        <a:spcAft>
                          <a:spcPts val="0"/>
                        </a:spcAft>
                        <a:buClr>
                          <a:schemeClr val="dk1"/>
                        </a:buClr>
                        <a:buSzPts val="1100"/>
                        <a:buFont typeface="Libre Franklin"/>
                        <a:buNone/>
                      </a:pPr>
                      <a:r>
                        <a:rPr lang="en" sz="1100" cap="none">
                          <a:solidFill>
                            <a:schemeClr val="dk1"/>
                          </a:solidFill>
                        </a:rPr>
                        <a:t>$24,000</a:t>
                      </a:r>
                      <a:endParaRPr sz="1100"/>
                    </a:p>
                  </a:txBody>
                  <a:tcPr marT="113300" marB="113300" marR="113300" marL="113300"/>
                </a:tc>
                <a:tc>
                  <a:txBody>
                    <a:bodyPr/>
                    <a:lstStyle/>
                    <a:p>
                      <a:pPr indent="0" lvl="0" marL="0" marR="0" rtl="0" algn="l">
                        <a:lnSpc>
                          <a:spcPct val="100000"/>
                        </a:lnSpc>
                        <a:spcBef>
                          <a:spcPts val="0"/>
                        </a:spcBef>
                        <a:spcAft>
                          <a:spcPts val="0"/>
                        </a:spcAft>
                        <a:buClr>
                          <a:schemeClr val="dk1"/>
                        </a:buClr>
                        <a:buSzPts val="1100"/>
                        <a:buFont typeface="Libre Franklin"/>
                        <a:buNone/>
                      </a:pPr>
                      <a:r>
                        <a:rPr lang="en" sz="1100" cap="none">
                          <a:solidFill>
                            <a:schemeClr val="dk1"/>
                          </a:solidFill>
                        </a:rPr>
                        <a:t>$72,000</a:t>
                      </a:r>
                      <a:endParaRPr sz="1100"/>
                    </a:p>
                    <a:p>
                      <a:pPr indent="0" lvl="0" marL="0" marR="0" rtl="0" algn="l">
                        <a:spcBef>
                          <a:spcPts val="0"/>
                        </a:spcBef>
                        <a:spcAft>
                          <a:spcPts val="0"/>
                        </a:spcAft>
                        <a:buNone/>
                      </a:pPr>
                      <a:r>
                        <a:t/>
                      </a:r>
                      <a:endParaRPr sz="1100" cap="none">
                        <a:solidFill>
                          <a:schemeClr val="dk1"/>
                        </a:solidFill>
                      </a:endParaRPr>
                    </a:p>
                  </a:txBody>
                  <a:tcPr marT="113300" marB="113300" marR="113300" marL="113300"/>
                </a:tc>
                <a:tc>
                  <a:txBody>
                    <a:bodyPr/>
                    <a:lstStyle/>
                    <a:p>
                      <a:pPr indent="0" lvl="0" marL="0" marR="0" rtl="0" algn="l">
                        <a:spcBef>
                          <a:spcPts val="0"/>
                        </a:spcBef>
                        <a:spcAft>
                          <a:spcPts val="0"/>
                        </a:spcAft>
                        <a:buNone/>
                      </a:pPr>
                      <a:r>
                        <a:rPr lang="en" sz="1100" cap="none">
                          <a:solidFill>
                            <a:schemeClr val="dk1"/>
                          </a:solidFill>
                        </a:rPr>
                        <a:t>$24,000</a:t>
                      </a:r>
                      <a:endParaRPr sz="1100"/>
                    </a:p>
                  </a:txBody>
                  <a:tcPr marT="113300" marB="113300" marR="113300" marL="113300"/>
                </a:tc>
                <a:tc>
                  <a:txBody>
                    <a:bodyPr/>
                    <a:lstStyle/>
                    <a:p>
                      <a:pPr indent="0" lvl="0" marL="0" marR="0" rtl="0" algn="l">
                        <a:spcBef>
                          <a:spcPts val="0"/>
                        </a:spcBef>
                        <a:spcAft>
                          <a:spcPts val="0"/>
                        </a:spcAft>
                        <a:buNone/>
                      </a:pPr>
                      <a:r>
                        <a:rPr lang="en" sz="1100" cap="none">
                          <a:solidFill>
                            <a:schemeClr val="dk1"/>
                          </a:solidFill>
                        </a:rPr>
                        <a:t>$12,000</a:t>
                      </a:r>
                      <a:endParaRPr sz="1100"/>
                    </a:p>
                  </a:txBody>
                  <a:tcPr marT="113300" marB="113300" marR="113300" marL="113300"/>
                </a:tc>
                <a:tc>
                  <a:txBody>
                    <a:bodyPr/>
                    <a:lstStyle/>
                    <a:p>
                      <a:pPr indent="0" lvl="0" marL="0" marR="0" rtl="0" algn="l">
                        <a:spcBef>
                          <a:spcPts val="0"/>
                        </a:spcBef>
                        <a:spcAft>
                          <a:spcPts val="0"/>
                        </a:spcAft>
                        <a:buNone/>
                      </a:pPr>
                      <a:r>
                        <a:rPr lang="en" sz="1100" cap="none">
                          <a:solidFill>
                            <a:schemeClr val="dk1"/>
                          </a:solidFill>
                        </a:rPr>
                        <a:t>$48,000</a:t>
                      </a:r>
                      <a:endParaRPr sz="1100"/>
                    </a:p>
                  </a:txBody>
                  <a:tcPr marT="113300" marB="113300" marR="113300" marL="113300"/>
                </a:tc>
                <a:tc>
                  <a:txBody>
                    <a:bodyPr/>
                    <a:lstStyle/>
                    <a:p>
                      <a:pPr indent="0" lvl="0" marL="0" marR="0" rtl="0" algn="l">
                        <a:spcBef>
                          <a:spcPts val="0"/>
                        </a:spcBef>
                        <a:spcAft>
                          <a:spcPts val="0"/>
                        </a:spcAft>
                        <a:buNone/>
                      </a:pPr>
                      <a:r>
                        <a:rPr lang="en" sz="1100" cap="none">
                          <a:solidFill>
                            <a:schemeClr val="dk1"/>
                          </a:solidFill>
                        </a:rPr>
                        <a:t>$48,000</a:t>
                      </a:r>
                      <a:endParaRPr sz="1100"/>
                    </a:p>
                  </a:txBody>
                  <a:tcPr marT="113300" marB="113300" marR="113300" marL="113300"/>
                </a:tc>
              </a:tr>
              <a:tr h="480050">
                <a:tc gridSpan="8">
                  <a:txBody>
                    <a:bodyPr/>
                    <a:lstStyle/>
                    <a:p>
                      <a:pPr indent="0" lvl="0" marL="0" marR="0" rtl="0" algn="l">
                        <a:lnSpc>
                          <a:spcPct val="100000"/>
                        </a:lnSpc>
                        <a:spcBef>
                          <a:spcPts val="0"/>
                        </a:spcBef>
                        <a:spcAft>
                          <a:spcPts val="0"/>
                        </a:spcAft>
                        <a:buClr>
                          <a:srgbClr val="4F543E"/>
                        </a:buClr>
                        <a:buSzPts val="1200"/>
                        <a:buFont typeface="Libre Franklin"/>
                        <a:buNone/>
                      </a:pPr>
                      <a:r>
                        <a:rPr b="0" lang="en" sz="1200" cap="none">
                          <a:solidFill>
                            <a:srgbClr val="4F543E"/>
                          </a:solidFill>
                        </a:rPr>
                        <a:t>Grand Total = $300,000</a:t>
                      </a:r>
                      <a:endParaRPr sz="1100"/>
                    </a:p>
                  </a:txBody>
                  <a:tcPr marT="113300" marB="113300" marR="113300" marL="113300" anchor="ctr"/>
                </a:tc>
                <a:tc hMerge="1"/>
                <a:tc hMerge="1"/>
                <a:tc hMerge="1"/>
                <a:tc hMerge="1"/>
                <a:tc hMerge="1"/>
                <a:tc hMerge="1"/>
                <a:tc hMerge="1"/>
              </a:tr>
            </a:tbl>
          </a:graphicData>
        </a:graphic>
      </p:graphicFrame>
      <p:sp>
        <p:nvSpPr>
          <p:cNvPr id="1004" name="Google Shape;1004;p56"/>
          <p:cNvSpPr txBox="1"/>
          <p:nvPr/>
        </p:nvSpPr>
        <p:spPr>
          <a:xfrm>
            <a:off x="480060" y="1507427"/>
            <a:ext cx="3300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000" u="none" cap="none" strike="noStrike">
                <a:solidFill>
                  <a:schemeClr val="dk1"/>
                </a:solidFill>
                <a:latin typeface="Libre Franklin"/>
                <a:ea typeface="Libre Franklin"/>
                <a:cs typeface="Libre Franklin"/>
                <a:sym typeface="Libre Franklin"/>
              </a:rPr>
              <a:t>Production Cost per Story Point = </a:t>
            </a:r>
            <a:r>
              <a:rPr b="1" i="0" lang="en" sz="1000" u="none" cap="none" strike="noStrike">
                <a:solidFill>
                  <a:schemeClr val="dk1"/>
                </a:solidFill>
                <a:latin typeface="Libre Franklin"/>
                <a:ea typeface="Libre Franklin"/>
                <a:cs typeface="Libre Franklin"/>
                <a:sym typeface="Libre Franklin"/>
              </a:rPr>
              <a:t>$1200</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7"/>
          <p:cNvSpPr txBox="1"/>
          <p:nvPr>
            <p:ph type="title"/>
          </p:nvPr>
        </p:nvSpPr>
        <p:spPr>
          <a:xfrm>
            <a:off x="857250" y="457200"/>
            <a:ext cx="7406400" cy="10173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3F3F3F"/>
              </a:buClr>
              <a:buSzPts val="3500"/>
              <a:buFont typeface="Bookman Old Style"/>
              <a:buNone/>
            </a:pPr>
            <a:r>
              <a:rPr lang="en"/>
              <a:t>Earned Values</a:t>
            </a:r>
            <a:endParaRPr/>
          </a:p>
        </p:txBody>
      </p:sp>
      <p:sp>
        <p:nvSpPr>
          <p:cNvPr id="1010" name="Google Shape;1010;p57"/>
          <p:cNvSpPr txBox="1"/>
          <p:nvPr>
            <p:ph idx="1" type="body"/>
          </p:nvPr>
        </p:nvSpPr>
        <p:spPr>
          <a:xfrm>
            <a:off x="1695091" y="1590675"/>
            <a:ext cx="2672400" cy="2811300"/>
          </a:xfrm>
          <a:prstGeom prst="rect">
            <a:avLst/>
          </a:prstGeom>
          <a:noFill/>
          <a:ln>
            <a:noFill/>
          </a:ln>
        </p:spPr>
        <p:txBody>
          <a:bodyPr anchorCtr="0" anchor="t" bIns="34275" lIns="0" spcFirstLastPara="1" rIns="0" wrap="square" tIns="34275">
            <a:normAutofit/>
          </a:bodyPr>
          <a:lstStyle/>
          <a:p>
            <a:pPr indent="-88900" lvl="0" marL="63500" rtl="0" algn="l">
              <a:lnSpc>
                <a:spcPct val="110000"/>
              </a:lnSpc>
              <a:spcBef>
                <a:spcPts val="0"/>
              </a:spcBef>
              <a:spcAft>
                <a:spcPts val="0"/>
              </a:spcAft>
              <a:buSzPts val="1400"/>
              <a:buChar char="•"/>
            </a:pPr>
            <a:r>
              <a:rPr lang="en">
                <a:solidFill>
                  <a:srgbClr val="577F4D"/>
                </a:solidFill>
              </a:rPr>
              <a:t>Figures received:</a:t>
            </a:r>
            <a:endParaRPr/>
          </a:p>
          <a:p>
            <a:pPr indent="-88900" lvl="0" marL="63500" rtl="0" algn="l">
              <a:lnSpc>
                <a:spcPct val="110000"/>
              </a:lnSpc>
              <a:spcBef>
                <a:spcPts val="1100"/>
              </a:spcBef>
              <a:spcAft>
                <a:spcPts val="0"/>
              </a:spcAft>
              <a:buSzPts val="1400"/>
              <a:buChar char="•"/>
            </a:pPr>
            <a:r>
              <a:rPr lang="en"/>
              <a:t>PV = $105,000</a:t>
            </a:r>
            <a:endParaRPr/>
          </a:p>
          <a:p>
            <a:pPr indent="-88900" lvl="0" marL="63500" rtl="0" algn="l">
              <a:lnSpc>
                <a:spcPct val="110000"/>
              </a:lnSpc>
              <a:spcBef>
                <a:spcPts val="1100"/>
              </a:spcBef>
              <a:spcAft>
                <a:spcPts val="0"/>
              </a:spcAft>
              <a:buSzPts val="1400"/>
              <a:buChar char="•"/>
            </a:pPr>
            <a:r>
              <a:rPr lang="en"/>
              <a:t>EV = $122,000</a:t>
            </a:r>
            <a:endParaRPr/>
          </a:p>
          <a:p>
            <a:pPr indent="-88900" lvl="0" marL="63500" rtl="0" algn="l">
              <a:lnSpc>
                <a:spcPct val="110000"/>
              </a:lnSpc>
              <a:spcBef>
                <a:spcPts val="1100"/>
              </a:spcBef>
              <a:spcAft>
                <a:spcPts val="0"/>
              </a:spcAft>
              <a:buSzPts val="1400"/>
              <a:buChar char="•"/>
            </a:pPr>
            <a:r>
              <a:rPr lang="en"/>
              <a:t>AC = $105,000</a:t>
            </a:r>
            <a:endParaRPr/>
          </a:p>
          <a:p>
            <a:pPr indent="-88900" lvl="0" marL="63500" rtl="0" algn="l">
              <a:lnSpc>
                <a:spcPct val="110000"/>
              </a:lnSpc>
              <a:spcBef>
                <a:spcPts val="1100"/>
              </a:spcBef>
              <a:spcAft>
                <a:spcPts val="0"/>
              </a:spcAft>
              <a:buSzPts val="1400"/>
              <a:buChar char="•"/>
            </a:pPr>
            <a:r>
              <a:rPr lang="en"/>
              <a:t>BAC = $350,000</a:t>
            </a:r>
            <a:endParaRPr/>
          </a:p>
        </p:txBody>
      </p:sp>
      <p:sp>
        <p:nvSpPr>
          <p:cNvPr id="1011" name="Google Shape;1011;p57"/>
          <p:cNvSpPr txBox="1"/>
          <p:nvPr>
            <p:ph idx="2" type="body"/>
          </p:nvPr>
        </p:nvSpPr>
        <p:spPr>
          <a:xfrm>
            <a:off x="5221138" y="1590675"/>
            <a:ext cx="3002100" cy="2811300"/>
          </a:xfrm>
          <a:prstGeom prst="rect">
            <a:avLst/>
          </a:prstGeom>
          <a:noFill/>
          <a:ln>
            <a:noFill/>
          </a:ln>
        </p:spPr>
        <p:txBody>
          <a:bodyPr anchorCtr="0" anchor="t" bIns="34275" lIns="0" spcFirstLastPara="1" rIns="0" wrap="square" tIns="34275">
            <a:normAutofit/>
          </a:bodyPr>
          <a:lstStyle/>
          <a:p>
            <a:pPr indent="-88900" lvl="0" marL="63500" rtl="0" algn="l">
              <a:lnSpc>
                <a:spcPct val="110000"/>
              </a:lnSpc>
              <a:spcBef>
                <a:spcPts val="0"/>
              </a:spcBef>
              <a:spcAft>
                <a:spcPts val="0"/>
              </a:spcAft>
              <a:buSzPts val="1400"/>
              <a:buChar char="•"/>
            </a:pPr>
            <a:r>
              <a:rPr lang="en">
                <a:solidFill>
                  <a:srgbClr val="577F4D"/>
                </a:solidFill>
              </a:rPr>
              <a:t>Calculations:</a:t>
            </a:r>
            <a:endParaRPr/>
          </a:p>
          <a:p>
            <a:pPr indent="-88900" lvl="0" marL="63500" rtl="0" algn="l">
              <a:lnSpc>
                <a:spcPct val="110000"/>
              </a:lnSpc>
              <a:spcBef>
                <a:spcPts val="1100"/>
              </a:spcBef>
              <a:spcAft>
                <a:spcPts val="0"/>
              </a:spcAft>
              <a:buSzPts val="1400"/>
              <a:buChar char="•"/>
            </a:pPr>
            <a:r>
              <a:rPr lang="en"/>
              <a:t>CV = $17,000</a:t>
            </a:r>
            <a:endParaRPr/>
          </a:p>
          <a:p>
            <a:pPr indent="-88900" lvl="0" marL="63500" rtl="0" algn="l">
              <a:lnSpc>
                <a:spcPct val="110000"/>
              </a:lnSpc>
              <a:spcBef>
                <a:spcPts val="1100"/>
              </a:spcBef>
              <a:spcAft>
                <a:spcPts val="0"/>
              </a:spcAft>
              <a:buSzPts val="1400"/>
              <a:buChar char="•"/>
            </a:pPr>
            <a:r>
              <a:rPr lang="en"/>
              <a:t>SV = $17,000</a:t>
            </a:r>
            <a:endParaRPr/>
          </a:p>
          <a:p>
            <a:pPr indent="-88900" lvl="0" marL="63500" rtl="0" algn="l">
              <a:lnSpc>
                <a:spcPct val="110000"/>
              </a:lnSpc>
              <a:spcBef>
                <a:spcPts val="1100"/>
              </a:spcBef>
              <a:spcAft>
                <a:spcPts val="0"/>
              </a:spcAft>
              <a:buSzPts val="1400"/>
              <a:buChar char="•"/>
            </a:pPr>
            <a:r>
              <a:rPr lang="en"/>
              <a:t>CPI = 1.162</a:t>
            </a:r>
            <a:endParaRPr/>
          </a:p>
          <a:p>
            <a:pPr indent="-88900" lvl="0" marL="63500" rtl="0" algn="l">
              <a:lnSpc>
                <a:spcPct val="110000"/>
              </a:lnSpc>
              <a:spcBef>
                <a:spcPts val="1100"/>
              </a:spcBef>
              <a:spcAft>
                <a:spcPts val="0"/>
              </a:spcAft>
              <a:buSzPts val="1400"/>
              <a:buChar char="•"/>
            </a:pPr>
            <a:r>
              <a:rPr lang="en"/>
              <a:t>SPI = 1.162</a:t>
            </a:r>
            <a:endParaRPr/>
          </a:p>
          <a:p>
            <a:pPr indent="-88900" lvl="0" marL="63500" rtl="0" algn="l">
              <a:lnSpc>
                <a:spcPct val="110000"/>
              </a:lnSpc>
              <a:spcBef>
                <a:spcPts val="1100"/>
              </a:spcBef>
              <a:spcAft>
                <a:spcPts val="0"/>
              </a:spcAft>
              <a:buSzPts val="1400"/>
              <a:buChar char="•"/>
            </a:pPr>
            <a:r>
              <a:rPr lang="en"/>
              <a:t>EAC = $301,205</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8"/>
          <p:cNvSpPr txBox="1"/>
          <p:nvPr>
            <p:ph type="title"/>
          </p:nvPr>
        </p:nvSpPr>
        <p:spPr>
          <a:xfrm>
            <a:off x="325406" y="609599"/>
            <a:ext cx="2952600" cy="157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300"/>
              <a:buFont typeface="Bookman Old Style"/>
              <a:buNone/>
            </a:pPr>
            <a:r>
              <a:rPr lang="en" sz="2300"/>
              <a:t>QUALITY REQUIREMENTS</a:t>
            </a:r>
            <a:endParaRPr/>
          </a:p>
        </p:txBody>
      </p:sp>
      <p:sp>
        <p:nvSpPr>
          <p:cNvPr id="1017" name="Google Shape;1017;p58"/>
          <p:cNvSpPr txBox="1"/>
          <p:nvPr>
            <p:ph idx="1" type="body"/>
          </p:nvPr>
        </p:nvSpPr>
        <p:spPr>
          <a:xfrm>
            <a:off x="4094237" y="586216"/>
            <a:ext cx="4588200" cy="3971100"/>
          </a:xfrm>
          <a:prstGeom prst="rect">
            <a:avLst/>
          </a:prstGeom>
          <a:noFill/>
          <a:ln>
            <a:noFill/>
          </a:ln>
        </p:spPr>
        <p:txBody>
          <a:bodyPr anchorCtr="0" anchor="ctr" bIns="34275" lIns="0" spcFirstLastPara="1" rIns="0" wrap="square" tIns="34275">
            <a:normAutofit/>
          </a:bodyPr>
          <a:lstStyle/>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recording blood pressure or cholesterol levels readings, will the app accept readings that are invalid or abnormal?</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Will there be an under and above limit where if the reading goes beyond, the app will prompt a warning?</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Can users set a range for goal calories intake per day?</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users enter exercise and time of exercise, will the app save the information for suggestions next time?</a:t>
            </a:r>
            <a:endParaRPr/>
          </a:p>
          <a:p>
            <a:pPr indent="0" lvl="0" marL="63500" rtl="0" algn="l">
              <a:lnSpc>
                <a:spcPct val="110000"/>
              </a:lnSpc>
              <a:spcBef>
                <a:spcPts val="1400"/>
              </a:spcBef>
              <a:spcAft>
                <a:spcPts val="0"/>
              </a:spcAft>
              <a:buSzPts val="1400"/>
              <a:buNone/>
            </a:pPr>
            <a:r>
              <a:t/>
            </a:r>
            <a:endParaRPr sz="1400"/>
          </a:p>
        </p:txBody>
      </p:sp>
      <p:sp>
        <p:nvSpPr>
          <p:cNvPr id="1018" name="Google Shape;1018;p58"/>
          <p:cNvSpPr txBox="1"/>
          <p:nvPr>
            <p:ph idx="2" type="body"/>
          </p:nvPr>
        </p:nvSpPr>
        <p:spPr>
          <a:xfrm>
            <a:off x="325406" y="2254956"/>
            <a:ext cx="2952600" cy="1416900"/>
          </a:xfrm>
          <a:prstGeom prst="rect">
            <a:avLst/>
          </a:prstGeom>
          <a:noFill/>
          <a:ln>
            <a:noFill/>
          </a:ln>
        </p:spPr>
        <p:txBody>
          <a:bodyPr anchorCtr="0" anchor="ctr" bIns="34275" lIns="68575" spcFirstLastPara="1" rIns="68575" wrap="square" tIns="34275">
            <a:normAutofit fontScale="92500" lnSpcReduction="20000"/>
          </a:bodyPr>
          <a:lstStyle/>
          <a:p>
            <a:pPr indent="0" lvl="0" marL="0" rtl="0" algn="l">
              <a:lnSpc>
                <a:spcPct val="110000"/>
              </a:lnSpc>
              <a:spcBef>
                <a:spcPts val="0"/>
              </a:spcBef>
              <a:spcAft>
                <a:spcPts val="0"/>
              </a:spcAft>
              <a:buSzPct val="100000"/>
              <a:buNone/>
            </a:pPr>
            <a:r>
              <a:rPr b="1" i="1" lang="en" sz="1800">
                <a:solidFill>
                  <a:srgbClr val="C9D7A5"/>
                </a:solidFill>
              </a:rPr>
              <a:t>Testing for Fitness Tracker</a:t>
            </a:r>
            <a:endParaRPr/>
          </a:p>
          <a:p>
            <a:pPr indent="0" lvl="0" marL="0" rtl="0" algn="l">
              <a:lnSpc>
                <a:spcPct val="110000"/>
              </a:lnSpc>
              <a:spcBef>
                <a:spcPts val="1100"/>
              </a:spcBef>
              <a:spcAft>
                <a:spcPts val="0"/>
              </a:spcAft>
              <a:buSzPct val="100000"/>
              <a:buNone/>
            </a:pPr>
            <a:r>
              <a:rPr lang="en" sz="1700"/>
              <a:t>Testing for Medication Tracker</a:t>
            </a:r>
            <a:endParaRPr/>
          </a:p>
          <a:p>
            <a:pPr indent="0" lvl="0" marL="0" rtl="0" algn="l">
              <a:lnSpc>
                <a:spcPct val="110000"/>
              </a:lnSpc>
              <a:spcBef>
                <a:spcPts val="1100"/>
              </a:spcBef>
              <a:spcAft>
                <a:spcPts val="0"/>
              </a:spcAft>
              <a:buSzPct val="100000"/>
              <a:buNone/>
            </a:pPr>
            <a:r>
              <a:rPr lang="en" sz="1700"/>
              <a:t>Testing for Physicians List</a:t>
            </a:r>
            <a:endParaRPr/>
          </a:p>
          <a:p>
            <a:pPr indent="0" lvl="0" marL="0" rtl="0" algn="l">
              <a:lnSpc>
                <a:spcPct val="110000"/>
              </a:lnSpc>
              <a:spcBef>
                <a:spcPts val="1100"/>
              </a:spcBef>
              <a:spcAft>
                <a:spcPts val="0"/>
              </a:spcAft>
              <a:buSzPct val="100000"/>
              <a:buNone/>
            </a:pPr>
            <a:r>
              <a:rPr lang="en" sz="1700"/>
              <a:t>Testing for Emergency List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9"/>
          <p:cNvSpPr txBox="1"/>
          <p:nvPr>
            <p:ph type="title"/>
          </p:nvPr>
        </p:nvSpPr>
        <p:spPr>
          <a:xfrm>
            <a:off x="325406" y="609599"/>
            <a:ext cx="2952600" cy="157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300"/>
              <a:buFont typeface="Bookman Old Style"/>
              <a:buNone/>
            </a:pPr>
            <a:r>
              <a:rPr lang="en" sz="2300"/>
              <a:t>QUALITY REQUIREMENTS</a:t>
            </a:r>
            <a:endParaRPr/>
          </a:p>
        </p:txBody>
      </p:sp>
      <p:sp>
        <p:nvSpPr>
          <p:cNvPr id="1024" name="Google Shape;1024;p59"/>
          <p:cNvSpPr txBox="1"/>
          <p:nvPr>
            <p:ph idx="1" type="body"/>
          </p:nvPr>
        </p:nvSpPr>
        <p:spPr>
          <a:xfrm>
            <a:off x="4389119" y="822960"/>
            <a:ext cx="3909300" cy="3497700"/>
          </a:xfrm>
          <a:prstGeom prst="rect">
            <a:avLst/>
          </a:prstGeom>
          <a:noFill/>
          <a:ln>
            <a:noFill/>
          </a:ln>
        </p:spPr>
        <p:txBody>
          <a:bodyPr anchorCtr="0" anchor="ctr" bIns="34275" lIns="0" spcFirstLastPara="1" rIns="0" wrap="square" tIns="34275">
            <a:noAutofit/>
          </a:bodyPr>
          <a:lstStyle/>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users enter medication names, there should be a list of suggested medication names for users to easily pick the right name. Does the list appear after two/three letters or more?</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Can the user go back to previous days on the calendar to edit their medication information?</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Is there a reminder feature for the alarm? Can users set multiple alarms a day for one medication?</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entering the medication schedule, there should be an option to choose “everyday”, or “every” and a drop-down list of all the days of the week. Does this feature allow users multiple choices?</a:t>
            </a:r>
            <a:br>
              <a:rPr lang="en" sz="1400"/>
            </a:br>
            <a:endParaRPr sz="1400"/>
          </a:p>
        </p:txBody>
      </p:sp>
      <p:sp>
        <p:nvSpPr>
          <p:cNvPr id="1025" name="Google Shape;1025;p59"/>
          <p:cNvSpPr txBox="1"/>
          <p:nvPr>
            <p:ph idx="2" type="body"/>
          </p:nvPr>
        </p:nvSpPr>
        <p:spPr>
          <a:xfrm>
            <a:off x="325406" y="2254956"/>
            <a:ext cx="2952600" cy="1416900"/>
          </a:xfrm>
          <a:prstGeom prst="rect">
            <a:avLst/>
          </a:prstGeom>
          <a:noFill/>
          <a:ln>
            <a:noFill/>
          </a:ln>
        </p:spPr>
        <p:txBody>
          <a:bodyPr anchorCtr="0" anchor="ctr" bIns="34275" lIns="68575" spcFirstLastPara="1" rIns="68575" wrap="square" tIns="34275">
            <a:normAutofit fontScale="92500" lnSpcReduction="20000"/>
          </a:bodyPr>
          <a:lstStyle/>
          <a:p>
            <a:pPr indent="0" lvl="0" marL="0" rtl="0" algn="l">
              <a:lnSpc>
                <a:spcPct val="110000"/>
              </a:lnSpc>
              <a:spcBef>
                <a:spcPts val="0"/>
              </a:spcBef>
              <a:spcAft>
                <a:spcPts val="0"/>
              </a:spcAft>
              <a:buSzPct val="100000"/>
              <a:buNone/>
            </a:pPr>
            <a:r>
              <a:rPr lang="en" sz="1700">
                <a:solidFill>
                  <a:schemeClr val="lt1"/>
                </a:solidFill>
              </a:rPr>
              <a:t>Testing for Fitness Tracker</a:t>
            </a:r>
            <a:endParaRPr/>
          </a:p>
          <a:p>
            <a:pPr indent="0" lvl="0" marL="0" rtl="0" algn="l">
              <a:lnSpc>
                <a:spcPct val="110000"/>
              </a:lnSpc>
              <a:spcBef>
                <a:spcPts val="1100"/>
              </a:spcBef>
              <a:spcAft>
                <a:spcPts val="0"/>
              </a:spcAft>
              <a:buSzPct val="100000"/>
              <a:buNone/>
            </a:pPr>
            <a:r>
              <a:rPr b="1" i="1" lang="en" sz="1800">
                <a:solidFill>
                  <a:srgbClr val="C9D7A5"/>
                </a:solidFill>
              </a:rPr>
              <a:t>Testing for Medication Tracker</a:t>
            </a:r>
            <a:endParaRPr/>
          </a:p>
          <a:p>
            <a:pPr indent="0" lvl="0" marL="0" rtl="0" algn="l">
              <a:lnSpc>
                <a:spcPct val="110000"/>
              </a:lnSpc>
              <a:spcBef>
                <a:spcPts val="1100"/>
              </a:spcBef>
              <a:spcAft>
                <a:spcPts val="0"/>
              </a:spcAft>
              <a:buSzPct val="100000"/>
              <a:buNone/>
            </a:pPr>
            <a:r>
              <a:rPr lang="en" sz="1700"/>
              <a:t>Testing for Physicians List</a:t>
            </a:r>
            <a:endParaRPr/>
          </a:p>
          <a:p>
            <a:pPr indent="0" lvl="0" marL="0" rtl="0" algn="l">
              <a:lnSpc>
                <a:spcPct val="110000"/>
              </a:lnSpc>
              <a:spcBef>
                <a:spcPts val="1100"/>
              </a:spcBef>
              <a:spcAft>
                <a:spcPts val="0"/>
              </a:spcAft>
              <a:buSzPct val="100000"/>
              <a:buNone/>
            </a:pPr>
            <a:r>
              <a:rPr lang="en" sz="1700"/>
              <a:t>Testing for Emergency List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489859" y="457199"/>
            <a:ext cx="2302500" cy="42045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Corbel"/>
              <a:buNone/>
            </a:pPr>
            <a:r>
              <a:rPr lang="en"/>
              <a:t>Which processes will we use for planning the Third Avenue Health app project from an Agile perspective?</a:t>
            </a:r>
            <a:endParaRPr/>
          </a:p>
        </p:txBody>
      </p:sp>
      <p:sp>
        <p:nvSpPr>
          <p:cNvPr id="202" name="Google Shape;202;p33"/>
          <p:cNvSpPr txBox="1"/>
          <p:nvPr>
            <p:ph idx="1" type="body"/>
          </p:nvPr>
        </p:nvSpPr>
        <p:spPr>
          <a:xfrm>
            <a:off x="3408753" y="457200"/>
            <a:ext cx="5220900" cy="3896100"/>
          </a:xfrm>
          <a:prstGeom prst="rect">
            <a:avLst/>
          </a:prstGeom>
          <a:noFill/>
          <a:ln>
            <a:noFill/>
          </a:ln>
        </p:spPr>
        <p:txBody>
          <a:bodyPr anchorCtr="0" anchor="t" bIns="34275" lIns="68575" spcFirstLastPara="1" rIns="68575" wrap="square" tIns="34275">
            <a:normAutofit/>
          </a:bodyPr>
          <a:lstStyle/>
          <a:p>
            <a:pPr indent="0" lvl="0" marL="38100" rtl="0" algn="l">
              <a:lnSpc>
                <a:spcPct val="90000"/>
              </a:lnSpc>
              <a:spcBef>
                <a:spcPts val="0"/>
              </a:spcBef>
              <a:spcAft>
                <a:spcPts val="0"/>
              </a:spcAft>
              <a:buSzPts val="1100"/>
              <a:buNone/>
            </a:pPr>
            <a:r>
              <a:rPr lang="en" sz="1400"/>
              <a:t>We plan to use all processes since they can be translated into an Agile environment.</a:t>
            </a:r>
            <a:endParaRPr/>
          </a:p>
          <a:p>
            <a:pPr indent="0" lvl="0" marL="38100" rtl="0" algn="l">
              <a:lnSpc>
                <a:spcPct val="90000"/>
              </a:lnSpc>
              <a:spcBef>
                <a:spcPts val="1100"/>
              </a:spcBef>
              <a:spcAft>
                <a:spcPts val="0"/>
              </a:spcAft>
              <a:buSzPts val="1100"/>
              <a:buNone/>
            </a:pPr>
            <a:r>
              <a:t/>
            </a:r>
            <a:endParaRPr sz="1400"/>
          </a:p>
          <a:p>
            <a:pPr indent="-349250" lvl="0" marL="381000" rtl="0" algn="l">
              <a:lnSpc>
                <a:spcPct val="90000"/>
              </a:lnSpc>
              <a:spcBef>
                <a:spcPts val="1100"/>
              </a:spcBef>
              <a:spcAft>
                <a:spcPts val="0"/>
              </a:spcAft>
              <a:buSzPts val="1100"/>
              <a:buAutoNum type="arabicPeriod"/>
            </a:pPr>
            <a:r>
              <a:rPr lang="en" sz="1400"/>
              <a:t>Develop the project charter</a:t>
            </a:r>
            <a:endParaRPr/>
          </a:p>
          <a:p>
            <a:pPr indent="-349250" lvl="0" marL="381000" rtl="0" algn="l">
              <a:lnSpc>
                <a:spcPct val="90000"/>
              </a:lnSpc>
              <a:spcBef>
                <a:spcPts val="1100"/>
              </a:spcBef>
              <a:spcAft>
                <a:spcPts val="0"/>
              </a:spcAft>
              <a:buSzPts val="1100"/>
              <a:buAutoNum type="arabicPeriod"/>
            </a:pPr>
            <a:r>
              <a:rPr lang="en" sz="1400"/>
              <a:t>Develop the project management plan</a:t>
            </a:r>
            <a:endParaRPr/>
          </a:p>
          <a:p>
            <a:pPr indent="-349250" lvl="0" marL="381000" rtl="0" algn="l">
              <a:lnSpc>
                <a:spcPct val="90000"/>
              </a:lnSpc>
              <a:spcBef>
                <a:spcPts val="1100"/>
              </a:spcBef>
              <a:spcAft>
                <a:spcPts val="0"/>
              </a:spcAft>
              <a:buSzPts val="1100"/>
              <a:buAutoNum type="arabicPeriod"/>
            </a:pPr>
            <a:r>
              <a:rPr lang="en" sz="1400"/>
              <a:t>Direct and manage project work</a:t>
            </a:r>
            <a:endParaRPr/>
          </a:p>
          <a:p>
            <a:pPr indent="-349250" lvl="0" marL="381000" rtl="0" algn="l">
              <a:lnSpc>
                <a:spcPct val="90000"/>
              </a:lnSpc>
              <a:spcBef>
                <a:spcPts val="1100"/>
              </a:spcBef>
              <a:spcAft>
                <a:spcPts val="0"/>
              </a:spcAft>
              <a:buSzPts val="1100"/>
              <a:buAutoNum type="arabicPeriod"/>
            </a:pPr>
            <a:r>
              <a:rPr lang="en" sz="1400"/>
              <a:t>Manage project knowledge</a:t>
            </a:r>
            <a:endParaRPr/>
          </a:p>
          <a:p>
            <a:pPr indent="-349250" lvl="0" marL="381000" rtl="0" algn="l">
              <a:lnSpc>
                <a:spcPct val="90000"/>
              </a:lnSpc>
              <a:spcBef>
                <a:spcPts val="1100"/>
              </a:spcBef>
              <a:spcAft>
                <a:spcPts val="0"/>
              </a:spcAft>
              <a:buSzPts val="1100"/>
              <a:buAutoNum type="arabicPeriod"/>
            </a:pPr>
            <a:r>
              <a:rPr lang="en" sz="1400"/>
              <a:t>Monitor and control project work</a:t>
            </a:r>
            <a:endParaRPr/>
          </a:p>
          <a:p>
            <a:pPr indent="-349250" lvl="0" marL="381000" rtl="0" algn="l">
              <a:lnSpc>
                <a:spcPct val="90000"/>
              </a:lnSpc>
              <a:spcBef>
                <a:spcPts val="1100"/>
              </a:spcBef>
              <a:spcAft>
                <a:spcPts val="0"/>
              </a:spcAft>
              <a:buSzPts val="1100"/>
              <a:buAutoNum type="arabicPeriod"/>
            </a:pPr>
            <a:r>
              <a:rPr lang="en" sz="1400"/>
              <a:t>Perform integrated change control</a:t>
            </a:r>
            <a:endParaRPr/>
          </a:p>
          <a:p>
            <a:pPr indent="-349250" lvl="0" marL="381000" rtl="0" algn="l">
              <a:lnSpc>
                <a:spcPct val="90000"/>
              </a:lnSpc>
              <a:spcBef>
                <a:spcPts val="1100"/>
              </a:spcBef>
              <a:spcAft>
                <a:spcPts val="0"/>
              </a:spcAft>
              <a:buSzPts val="1100"/>
              <a:buAutoNum type="arabicPeriod"/>
            </a:pPr>
            <a:r>
              <a:rPr lang="en" sz="1400"/>
              <a:t>Close the project or phase</a:t>
            </a:r>
            <a:endParaRPr/>
          </a:p>
        </p:txBody>
      </p:sp>
      <p:pic>
        <p:nvPicPr>
          <p:cNvPr descr="Checkbox Checked outline" id="203" name="Google Shape;203;p33"/>
          <p:cNvPicPr preferRelativeResize="0"/>
          <p:nvPr/>
        </p:nvPicPr>
        <p:blipFill rotWithShape="1">
          <a:blip r:embed="rId3">
            <a:alphaModFix/>
          </a:blip>
          <a:srcRect b="0" l="0" r="0" t="0"/>
          <a:stretch/>
        </p:blipFill>
        <p:spPr>
          <a:xfrm>
            <a:off x="3158288" y="1333815"/>
            <a:ext cx="326795" cy="326795"/>
          </a:xfrm>
          <a:prstGeom prst="rect">
            <a:avLst/>
          </a:prstGeom>
          <a:noFill/>
          <a:ln>
            <a:noFill/>
          </a:ln>
        </p:spPr>
      </p:pic>
      <p:sp>
        <p:nvSpPr>
          <p:cNvPr id="204" name="Google Shape;204;p33"/>
          <p:cNvSpPr txBox="1"/>
          <p:nvPr>
            <p:ph idx="11" type="ftr"/>
          </p:nvPr>
        </p:nvSpPr>
        <p:spPr>
          <a:xfrm>
            <a:off x="2961861" y="4661807"/>
            <a:ext cx="3538500" cy="2739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None/>
            </a:pPr>
            <a:r>
              <a:rPr lang="en"/>
              <a:t>Team Green - Third Avenue Health App</a:t>
            </a:r>
            <a:endParaRPr/>
          </a:p>
        </p:txBody>
      </p:sp>
      <p:pic>
        <p:nvPicPr>
          <p:cNvPr descr="Checkbox Checked outline" id="205" name="Google Shape;205;p33"/>
          <p:cNvPicPr preferRelativeResize="0"/>
          <p:nvPr/>
        </p:nvPicPr>
        <p:blipFill rotWithShape="1">
          <a:blip r:embed="rId3">
            <a:alphaModFix/>
          </a:blip>
          <a:srcRect b="0" l="0" r="0" t="0"/>
          <a:stretch/>
        </p:blipFill>
        <p:spPr>
          <a:xfrm>
            <a:off x="3158288" y="1629224"/>
            <a:ext cx="326795" cy="326795"/>
          </a:xfrm>
          <a:prstGeom prst="rect">
            <a:avLst/>
          </a:prstGeom>
          <a:noFill/>
          <a:ln>
            <a:noFill/>
          </a:ln>
        </p:spPr>
      </p:pic>
      <p:pic>
        <p:nvPicPr>
          <p:cNvPr descr="Checkbox Checked outline" id="206" name="Google Shape;206;p33"/>
          <p:cNvPicPr preferRelativeResize="0"/>
          <p:nvPr/>
        </p:nvPicPr>
        <p:blipFill rotWithShape="1">
          <a:blip r:embed="rId3">
            <a:alphaModFix/>
          </a:blip>
          <a:srcRect b="0" l="0" r="0" t="0"/>
          <a:stretch/>
        </p:blipFill>
        <p:spPr>
          <a:xfrm>
            <a:off x="3158288" y="1970711"/>
            <a:ext cx="326795" cy="326795"/>
          </a:xfrm>
          <a:prstGeom prst="rect">
            <a:avLst/>
          </a:prstGeom>
          <a:noFill/>
          <a:ln>
            <a:noFill/>
          </a:ln>
        </p:spPr>
      </p:pic>
      <p:pic>
        <p:nvPicPr>
          <p:cNvPr descr="Checkbox Checked outline" id="207" name="Google Shape;207;p33"/>
          <p:cNvPicPr preferRelativeResize="0"/>
          <p:nvPr/>
        </p:nvPicPr>
        <p:blipFill rotWithShape="1">
          <a:blip r:embed="rId3">
            <a:alphaModFix/>
          </a:blip>
          <a:srcRect b="0" l="0" r="0" t="0"/>
          <a:stretch/>
        </p:blipFill>
        <p:spPr>
          <a:xfrm>
            <a:off x="3158288" y="2607233"/>
            <a:ext cx="326795" cy="326795"/>
          </a:xfrm>
          <a:prstGeom prst="rect">
            <a:avLst/>
          </a:prstGeom>
          <a:noFill/>
          <a:ln>
            <a:noFill/>
          </a:ln>
        </p:spPr>
      </p:pic>
      <p:pic>
        <p:nvPicPr>
          <p:cNvPr descr="Checkbox Checked outline" id="208" name="Google Shape;208;p33"/>
          <p:cNvPicPr preferRelativeResize="0"/>
          <p:nvPr/>
        </p:nvPicPr>
        <p:blipFill rotWithShape="1">
          <a:blip r:embed="rId3">
            <a:alphaModFix/>
          </a:blip>
          <a:srcRect b="0" l="0" r="0" t="0"/>
          <a:stretch/>
        </p:blipFill>
        <p:spPr>
          <a:xfrm>
            <a:off x="3158288" y="2285205"/>
            <a:ext cx="326795" cy="326795"/>
          </a:xfrm>
          <a:prstGeom prst="rect">
            <a:avLst/>
          </a:prstGeom>
          <a:noFill/>
          <a:ln>
            <a:noFill/>
          </a:ln>
        </p:spPr>
      </p:pic>
      <p:pic>
        <p:nvPicPr>
          <p:cNvPr descr="Checkbox Checked outline" id="209" name="Google Shape;209;p33"/>
          <p:cNvPicPr preferRelativeResize="0"/>
          <p:nvPr/>
        </p:nvPicPr>
        <p:blipFill rotWithShape="1">
          <a:blip r:embed="rId3">
            <a:alphaModFix/>
          </a:blip>
          <a:srcRect b="0" l="0" r="0" t="0"/>
          <a:stretch/>
        </p:blipFill>
        <p:spPr>
          <a:xfrm>
            <a:off x="3158288" y="2935227"/>
            <a:ext cx="326795" cy="326795"/>
          </a:xfrm>
          <a:prstGeom prst="rect">
            <a:avLst/>
          </a:prstGeom>
          <a:noFill/>
          <a:ln>
            <a:noFill/>
          </a:ln>
        </p:spPr>
      </p:pic>
      <p:pic>
        <p:nvPicPr>
          <p:cNvPr descr="Checkbox Checked outline" id="210" name="Google Shape;210;p33"/>
          <p:cNvPicPr preferRelativeResize="0"/>
          <p:nvPr/>
        </p:nvPicPr>
        <p:blipFill rotWithShape="1">
          <a:blip r:embed="rId3">
            <a:alphaModFix/>
          </a:blip>
          <a:srcRect b="0" l="0" r="0" t="0"/>
          <a:stretch/>
        </p:blipFill>
        <p:spPr>
          <a:xfrm>
            <a:off x="3158288" y="3269185"/>
            <a:ext cx="326795" cy="3267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0"/>
          <p:cNvSpPr txBox="1"/>
          <p:nvPr>
            <p:ph type="title"/>
          </p:nvPr>
        </p:nvSpPr>
        <p:spPr>
          <a:xfrm>
            <a:off x="325406" y="609599"/>
            <a:ext cx="2952600" cy="157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300"/>
              <a:buFont typeface="Bookman Old Style"/>
              <a:buNone/>
            </a:pPr>
            <a:r>
              <a:rPr lang="en" sz="2300"/>
              <a:t>QUALITY REQUIREMENTS</a:t>
            </a:r>
            <a:endParaRPr/>
          </a:p>
        </p:txBody>
      </p:sp>
      <p:sp>
        <p:nvSpPr>
          <p:cNvPr id="1031" name="Google Shape;1031;p60"/>
          <p:cNvSpPr txBox="1"/>
          <p:nvPr>
            <p:ph idx="1" type="body"/>
          </p:nvPr>
        </p:nvSpPr>
        <p:spPr>
          <a:xfrm>
            <a:off x="4094238" y="478766"/>
            <a:ext cx="4446300" cy="4101900"/>
          </a:xfrm>
          <a:prstGeom prst="rect">
            <a:avLst/>
          </a:prstGeom>
          <a:noFill/>
          <a:ln>
            <a:noFill/>
          </a:ln>
        </p:spPr>
        <p:txBody>
          <a:bodyPr anchorCtr="0" anchor="ctr" bIns="34275" lIns="0" spcFirstLastPara="1" rIns="0" wrap="square" tIns="34275">
            <a:noAutofit/>
          </a:bodyPr>
          <a:lstStyle/>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searching for nearest physicians, does the app display physicians in an order of closest for furthest location?</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When physicians list is displayed, there should be a filter to select in-network and/or out-of-network physicians. Does the list display in-network physicians by default?</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Upon clicking on the listed physicians, there should be information of the physician and a phone number to call. Does clicking on the phone number prompt the app to activate the call function of the device the user is using? </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Does the physician list have a filter for people with the same name?</a:t>
            </a:r>
            <a:endParaRPr/>
          </a:p>
          <a:p>
            <a:pPr indent="-88900" lvl="0" marL="342900" rtl="0" algn="l">
              <a:lnSpc>
                <a:spcPct val="110000"/>
              </a:lnSpc>
              <a:spcBef>
                <a:spcPts val="500"/>
              </a:spcBef>
              <a:spcAft>
                <a:spcPts val="0"/>
              </a:spcAft>
              <a:buSzPts val="1400"/>
              <a:buFont typeface="Arial"/>
              <a:buChar char="•"/>
            </a:pPr>
            <a:r>
              <a:rPr b="0" i="0" lang="en" sz="1400" u="none" strike="noStrike">
                <a:solidFill>
                  <a:srgbClr val="000000"/>
                </a:solidFill>
              </a:rPr>
              <a:t>	Does the physician list have a filter for specialization?</a:t>
            </a:r>
            <a:endParaRPr/>
          </a:p>
        </p:txBody>
      </p:sp>
      <p:sp>
        <p:nvSpPr>
          <p:cNvPr id="1032" name="Google Shape;1032;p60"/>
          <p:cNvSpPr txBox="1"/>
          <p:nvPr>
            <p:ph idx="2" type="body"/>
          </p:nvPr>
        </p:nvSpPr>
        <p:spPr>
          <a:xfrm>
            <a:off x="325406" y="2254956"/>
            <a:ext cx="2952600" cy="1416900"/>
          </a:xfrm>
          <a:prstGeom prst="rect">
            <a:avLst/>
          </a:prstGeom>
          <a:noFill/>
          <a:ln>
            <a:noFill/>
          </a:ln>
        </p:spPr>
        <p:txBody>
          <a:bodyPr anchorCtr="0" anchor="ctr" bIns="34275" lIns="68575" spcFirstLastPara="1" rIns="68575" wrap="square" tIns="34275">
            <a:normAutofit fontScale="92500" lnSpcReduction="20000"/>
          </a:bodyPr>
          <a:lstStyle/>
          <a:p>
            <a:pPr indent="0" lvl="0" marL="0" rtl="0" algn="l">
              <a:lnSpc>
                <a:spcPct val="110000"/>
              </a:lnSpc>
              <a:spcBef>
                <a:spcPts val="0"/>
              </a:spcBef>
              <a:spcAft>
                <a:spcPts val="0"/>
              </a:spcAft>
              <a:buSzPct val="100000"/>
              <a:buNone/>
            </a:pPr>
            <a:r>
              <a:rPr lang="en" sz="1700">
                <a:solidFill>
                  <a:schemeClr val="lt1"/>
                </a:solidFill>
              </a:rPr>
              <a:t>Testing for Fitness Tracker</a:t>
            </a:r>
            <a:endParaRPr/>
          </a:p>
          <a:p>
            <a:pPr indent="0" lvl="0" marL="0" rtl="0" algn="l">
              <a:lnSpc>
                <a:spcPct val="110000"/>
              </a:lnSpc>
              <a:spcBef>
                <a:spcPts val="1100"/>
              </a:spcBef>
              <a:spcAft>
                <a:spcPts val="0"/>
              </a:spcAft>
              <a:buSzPct val="100000"/>
              <a:buNone/>
            </a:pPr>
            <a:r>
              <a:rPr lang="en" sz="1700">
                <a:solidFill>
                  <a:schemeClr val="lt1"/>
                </a:solidFill>
              </a:rPr>
              <a:t>Testing for Medication Tracker</a:t>
            </a:r>
            <a:endParaRPr/>
          </a:p>
          <a:p>
            <a:pPr indent="0" lvl="0" marL="0" rtl="0" algn="l">
              <a:lnSpc>
                <a:spcPct val="110000"/>
              </a:lnSpc>
              <a:spcBef>
                <a:spcPts val="1100"/>
              </a:spcBef>
              <a:spcAft>
                <a:spcPts val="0"/>
              </a:spcAft>
              <a:buSzPct val="100000"/>
              <a:buNone/>
            </a:pPr>
            <a:r>
              <a:rPr b="1" i="1" lang="en" sz="1800">
                <a:solidFill>
                  <a:srgbClr val="C9D7A5"/>
                </a:solidFill>
              </a:rPr>
              <a:t>Testing for Physicians List</a:t>
            </a:r>
            <a:endParaRPr/>
          </a:p>
          <a:p>
            <a:pPr indent="0" lvl="0" marL="0" rtl="0" algn="l">
              <a:lnSpc>
                <a:spcPct val="110000"/>
              </a:lnSpc>
              <a:spcBef>
                <a:spcPts val="1100"/>
              </a:spcBef>
              <a:spcAft>
                <a:spcPts val="0"/>
              </a:spcAft>
              <a:buSzPct val="100000"/>
              <a:buNone/>
            </a:pPr>
            <a:r>
              <a:rPr lang="en" sz="1700"/>
              <a:t>Testing for Emergency List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61"/>
          <p:cNvSpPr txBox="1"/>
          <p:nvPr>
            <p:ph type="title"/>
          </p:nvPr>
        </p:nvSpPr>
        <p:spPr>
          <a:xfrm>
            <a:off x="325406" y="609599"/>
            <a:ext cx="2952600" cy="1570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FFFFFF"/>
              </a:buClr>
              <a:buSzPts val="2300"/>
              <a:buFont typeface="Bookman Old Style"/>
              <a:buNone/>
            </a:pPr>
            <a:r>
              <a:rPr lang="en" sz="2300"/>
              <a:t>QUALITY REQUIREMENTS</a:t>
            </a:r>
            <a:endParaRPr/>
          </a:p>
        </p:txBody>
      </p:sp>
      <p:sp>
        <p:nvSpPr>
          <p:cNvPr id="1038" name="Google Shape;1038;p61"/>
          <p:cNvSpPr txBox="1"/>
          <p:nvPr>
            <p:ph idx="1" type="body"/>
          </p:nvPr>
        </p:nvSpPr>
        <p:spPr>
          <a:xfrm>
            <a:off x="4094238" y="478766"/>
            <a:ext cx="4446300" cy="4101900"/>
          </a:xfrm>
          <a:prstGeom prst="rect">
            <a:avLst/>
          </a:prstGeom>
          <a:noFill/>
          <a:ln>
            <a:noFill/>
          </a:ln>
        </p:spPr>
        <p:txBody>
          <a:bodyPr anchorCtr="0" anchor="ctr" bIns="34275" lIns="0" spcFirstLastPara="1" rIns="0" wrap="square" tIns="34275">
            <a:noAutofit/>
          </a:bodyPr>
          <a:lstStyle/>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Do all the data-entry fields accept text without problems? </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Is it possible to enter nonsensical data in a field? </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Does the software automatically move the user from one entry field to the next? Does the cursor always appear in the next entry field as a means of visual feedback for the user?</a:t>
            </a:r>
            <a:endParaRPr/>
          </a:p>
          <a:p>
            <a:pPr indent="-88900" lvl="0" marL="342900" rtl="0" algn="l">
              <a:lnSpc>
                <a:spcPct val="110000"/>
              </a:lnSpc>
              <a:spcBef>
                <a:spcPts val="0"/>
              </a:spcBef>
              <a:spcAft>
                <a:spcPts val="0"/>
              </a:spcAft>
              <a:buSzPts val="1400"/>
              <a:buFont typeface="Arial"/>
              <a:buChar char="•"/>
            </a:pPr>
            <a:r>
              <a:rPr b="0" i="0" lang="en" sz="1400" u="none" strike="noStrike">
                <a:solidFill>
                  <a:srgbClr val="000000"/>
                </a:solidFill>
              </a:rPr>
              <a:t>         As soon as the user enters and saves an address, an interactive GPS map should become available in a new window, with voice and text directions. Does the window appear? Does it appear immediately?</a:t>
            </a:r>
            <a:endParaRPr sz="1400">
              <a:solidFill>
                <a:srgbClr val="000000"/>
              </a:solidFill>
            </a:endParaRPr>
          </a:p>
          <a:p>
            <a:pPr indent="-88900" lvl="0" marL="342900" rtl="0" algn="l">
              <a:lnSpc>
                <a:spcPct val="110000"/>
              </a:lnSpc>
              <a:spcBef>
                <a:spcPts val="500"/>
              </a:spcBef>
              <a:spcAft>
                <a:spcPts val="0"/>
              </a:spcAft>
              <a:buSzPts val="1400"/>
              <a:buFont typeface="Arial"/>
              <a:buChar char="•"/>
            </a:pPr>
            <a:r>
              <a:rPr b="0" i="0" lang="en" sz="1400" u="none" strike="noStrike">
                <a:solidFill>
                  <a:srgbClr val="000000"/>
                </a:solidFill>
              </a:rPr>
              <a:t>	When you slide your finger to create the effect of movement within the map, does the software redraw in a timely manner?</a:t>
            </a:r>
            <a:endParaRPr/>
          </a:p>
        </p:txBody>
      </p:sp>
      <p:sp>
        <p:nvSpPr>
          <p:cNvPr id="1039" name="Google Shape;1039;p61"/>
          <p:cNvSpPr txBox="1"/>
          <p:nvPr>
            <p:ph idx="2" type="body"/>
          </p:nvPr>
        </p:nvSpPr>
        <p:spPr>
          <a:xfrm>
            <a:off x="325406" y="2254956"/>
            <a:ext cx="2952600" cy="1416900"/>
          </a:xfrm>
          <a:prstGeom prst="rect">
            <a:avLst/>
          </a:prstGeom>
          <a:noFill/>
          <a:ln>
            <a:noFill/>
          </a:ln>
        </p:spPr>
        <p:txBody>
          <a:bodyPr anchorCtr="0" anchor="ctr" bIns="34275" lIns="68575" spcFirstLastPara="1" rIns="68575" wrap="square" tIns="34275">
            <a:normAutofit fontScale="92500" lnSpcReduction="20000"/>
          </a:bodyPr>
          <a:lstStyle/>
          <a:p>
            <a:pPr indent="0" lvl="0" marL="0" rtl="0" algn="l">
              <a:lnSpc>
                <a:spcPct val="110000"/>
              </a:lnSpc>
              <a:spcBef>
                <a:spcPts val="0"/>
              </a:spcBef>
              <a:spcAft>
                <a:spcPts val="0"/>
              </a:spcAft>
              <a:buSzPct val="100000"/>
              <a:buNone/>
            </a:pPr>
            <a:r>
              <a:rPr lang="en" sz="1700">
                <a:solidFill>
                  <a:schemeClr val="lt1"/>
                </a:solidFill>
              </a:rPr>
              <a:t>Testing for Fitness Tracker</a:t>
            </a:r>
            <a:endParaRPr/>
          </a:p>
          <a:p>
            <a:pPr indent="0" lvl="0" marL="0" rtl="0" algn="l">
              <a:lnSpc>
                <a:spcPct val="110000"/>
              </a:lnSpc>
              <a:spcBef>
                <a:spcPts val="1100"/>
              </a:spcBef>
              <a:spcAft>
                <a:spcPts val="0"/>
              </a:spcAft>
              <a:buSzPct val="100000"/>
              <a:buNone/>
            </a:pPr>
            <a:r>
              <a:rPr lang="en" sz="1700">
                <a:solidFill>
                  <a:schemeClr val="lt1"/>
                </a:solidFill>
              </a:rPr>
              <a:t>Testing for Medication Tracker</a:t>
            </a:r>
            <a:endParaRPr/>
          </a:p>
          <a:p>
            <a:pPr indent="0" lvl="0" marL="0" rtl="0" algn="l">
              <a:lnSpc>
                <a:spcPct val="110000"/>
              </a:lnSpc>
              <a:spcBef>
                <a:spcPts val="1100"/>
              </a:spcBef>
              <a:spcAft>
                <a:spcPts val="0"/>
              </a:spcAft>
              <a:buSzPct val="100000"/>
              <a:buNone/>
            </a:pPr>
            <a:r>
              <a:rPr lang="en" sz="1700">
                <a:solidFill>
                  <a:schemeClr val="lt1"/>
                </a:solidFill>
              </a:rPr>
              <a:t>Testing for Physicians List</a:t>
            </a:r>
            <a:endParaRPr/>
          </a:p>
          <a:p>
            <a:pPr indent="0" lvl="0" marL="0" rtl="0" algn="l">
              <a:lnSpc>
                <a:spcPct val="110000"/>
              </a:lnSpc>
              <a:spcBef>
                <a:spcPts val="1100"/>
              </a:spcBef>
              <a:spcAft>
                <a:spcPts val="0"/>
              </a:spcAft>
              <a:buSzPct val="100000"/>
              <a:buNone/>
            </a:pPr>
            <a:r>
              <a:rPr b="1" i="1" lang="en" sz="1800">
                <a:solidFill>
                  <a:srgbClr val="C9D7A5"/>
                </a:solidFill>
              </a:rPr>
              <a:t>Testing for Emergency List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62"/>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5</a:t>
            </a:r>
            <a:endParaRPr/>
          </a:p>
        </p:txBody>
      </p:sp>
      <p:sp>
        <p:nvSpPr>
          <p:cNvPr id="1045" name="Google Shape;1045;p62"/>
          <p:cNvSpPr txBox="1"/>
          <p:nvPr>
            <p:ph idx="1" type="subTitle"/>
          </p:nvPr>
        </p:nvSpPr>
        <p:spPr>
          <a:xfrm>
            <a:off x="1282147" y="2902226"/>
            <a:ext cx="65760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Resource and Communication Management</a:t>
            </a:r>
            <a:endParaRPr/>
          </a:p>
        </p:txBody>
      </p:sp>
      <p:sp>
        <p:nvSpPr>
          <p:cNvPr id="1046" name="Google Shape;1046;p62"/>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63"/>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1"/>
              </a:buClr>
              <a:buSzPts val="3300"/>
              <a:buFont typeface="Corbel"/>
              <a:buNone/>
            </a:pPr>
            <a:r>
              <a:rPr lang="en"/>
              <a:t>Adjusting Resources</a:t>
            </a:r>
            <a:endParaRPr/>
          </a:p>
        </p:txBody>
      </p:sp>
      <p:sp>
        <p:nvSpPr>
          <p:cNvPr id="1053" name="Google Shape;1053;p63"/>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a:bodyPr>
          <a:lstStyle/>
          <a:p>
            <a:pPr indent="0" lvl="0" marL="38100" rtl="0" algn="l">
              <a:lnSpc>
                <a:spcPct val="90000"/>
              </a:lnSpc>
              <a:spcBef>
                <a:spcPts val="0"/>
              </a:spcBef>
              <a:spcAft>
                <a:spcPts val="0"/>
              </a:spcAft>
              <a:buSzPts val="1300"/>
              <a:buNone/>
            </a:pPr>
            <a:r>
              <a:rPr lang="en"/>
              <a:t>Adjustments based on feedback from managers about project scheduling </a:t>
            </a:r>
            <a:endParaRPr/>
          </a:p>
          <a:p>
            <a:pPr indent="0" lvl="0" marL="38100" rtl="0" algn="l">
              <a:lnSpc>
                <a:spcPct val="90000"/>
              </a:lnSpc>
              <a:spcBef>
                <a:spcPts val="1100"/>
              </a:spcBef>
              <a:spcAft>
                <a:spcPts val="0"/>
              </a:spcAft>
              <a:buSzPts val="1300"/>
              <a:buNone/>
            </a:pPr>
            <a:r>
              <a:t/>
            </a:r>
            <a:endParaRPr/>
          </a:p>
          <a:p>
            <a:pPr indent="-139700" lvl="3" marL="749300" rtl="0" algn="l">
              <a:lnSpc>
                <a:spcPct val="90000"/>
              </a:lnSpc>
              <a:spcBef>
                <a:spcPts val="200"/>
              </a:spcBef>
              <a:spcAft>
                <a:spcPts val="0"/>
              </a:spcAft>
              <a:buSzPts val="1000"/>
              <a:buChar char="•"/>
            </a:pPr>
            <a:r>
              <a:rPr lang="en"/>
              <a:t>Utilize user stories and technical stories to inform the two-week sprint schedule</a:t>
            </a:r>
            <a:endParaRPr/>
          </a:p>
          <a:p>
            <a:pPr indent="0" lvl="3" marL="622300" rtl="0" algn="l">
              <a:lnSpc>
                <a:spcPct val="90000"/>
              </a:lnSpc>
              <a:spcBef>
                <a:spcPts val="500"/>
              </a:spcBef>
              <a:spcAft>
                <a:spcPts val="0"/>
              </a:spcAft>
              <a:buSzPts val="1000"/>
              <a:buNone/>
            </a:pPr>
            <a:r>
              <a:t/>
            </a:r>
            <a:endParaRPr/>
          </a:p>
          <a:p>
            <a:pPr indent="-139700" lvl="3" marL="749300" rtl="0" algn="l">
              <a:lnSpc>
                <a:spcPct val="90000"/>
              </a:lnSpc>
              <a:spcBef>
                <a:spcPts val="500"/>
              </a:spcBef>
              <a:spcAft>
                <a:spcPts val="0"/>
              </a:spcAft>
              <a:buSzPts val="1000"/>
              <a:buChar char="•"/>
            </a:pPr>
            <a:r>
              <a:rPr lang="en"/>
              <a:t>Adjust sprint schedules so that Electronic Address book for physicians and pharmacies is in sprint 1 along with Emergency Contact feature as they share similar contact book features and coding structure </a:t>
            </a:r>
            <a:endParaRPr/>
          </a:p>
          <a:p>
            <a:pPr indent="0" lvl="3" marL="622300" rtl="0" algn="l">
              <a:lnSpc>
                <a:spcPct val="90000"/>
              </a:lnSpc>
              <a:spcBef>
                <a:spcPts val="500"/>
              </a:spcBef>
              <a:spcAft>
                <a:spcPts val="0"/>
              </a:spcAft>
              <a:buSzPts val="1000"/>
              <a:buNone/>
            </a:pPr>
            <a:r>
              <a:t/>
            </a:r>
            <a:endParaRPr/>
          </a:p>
          <a:p>
            <a:pPr indent="-139700" lvl="3" marL="749300" rtl="0" algn="l">
              <a:lnSpc>
                <a:spcPct val="90000"/>
              </a:lnSpc>
              <a:spcBef>
                <a:spcPts val="500"/>
              </a:spcBef>
              <a:spcAft>
                <a:spcPts val="0"/>
              </a:spcAft>
              <a:buSzPts val="1000"/>
              <a:buChar char="•"/>
            </a:pPr>
            <a:r>
              <a:rPr lang="en"/>
              <a:t>This resource leveling takes heavy lifting from the development team so they can assist with other company work </a:t>
            </a:r>
            <a:endParaRPr/>
          </a:p>
          <a:p>
            <a:pPr indent="-76200" lvl="3" marL="749300" rtl="0" algn="l">
              <a:lnSpc>
                <a:spcPct val="90000"/>
              </a:lnSpc>
              <a:spcBef>
                <a:spcPts val="500"/>
              </a:spcBef>
              <a:spcAft>
                <a:spcPts val="0"/>
              </a:spcAft>
              <a:buSzPts val="1000"/>
              <a:buNone/>
            </a:pPr>
            <a:r>
              <a:t/>
            </a:r>
            <a:endParaRPr/>
          </a:p>
          <a:p>
            <a:pPr indent="-139700" lvl="3" marL="749300" rtl="0" algn="l">
              <a:lnSpc>
                <a:spcPct val="90000"/>
              </a:lnSpc>
              <a:spcBef>
                <a:spcPts val="500"/>
              </a:spcBef>
              <a:spcAft>
                <a:spcPts val="0"/>
              </a:spcAft>
              <a:buSzPts val="1000"/>
              <a:buChar char="•"/>
            </a:pPr>
            <a:r>
              <a:rPr lang="en"/>
              <a:t>Giving the project a longer deadline to make sure it reaches user and stakeholder quality standards</a:t>
            </a:r>
            <a:endParaRPr/>
          </a:p>
        </p:txBody>
      </p:sp>
      <p:sp>
        <p:nvSpPr>
          <p:cNvPr id="1054" name="Google Shape;1054;p63"/>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58" name="Shape 1058"/>
        <p:cNvGrpSpPr/>
        <p:nvPr/>
      </p:nvGrpSpPr>
      <p:grpSpPr>
        <a:xfrm>
          <a:off x="0" y="0"/>
          <a:ext cx="0" cy="0"/>
          <a:chOff x="0" y="0"/>
          <a:chExt cx="0" cy="0"/>
        </a:xfrm>
      </p:grpSpPr>
      <p:sp>
        <p:nvSpPr>
          <p:cNvPr id="1059" name="Google Shape;1059;p64"/>
          <p:cNvSpPr/>
          <p:nvPr/>
        </p:nvSpPr>
        <p:spPr>
          <a:xfrm>
            <a:off x="173355" y="182880"/>
            <a:ext cx="8793300" cy="478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0" name="Google Shape;1060;p64"/>
          <p:cNvSpPr/>
          <p:nvPr/>
        </p:nvSpPr>
        <p:spPr>
          <a:xfrm>
            <a:off x="173355" y="182880"/>
            <a:ext cx="8793300" cy="4783500"/>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61" name="Google Shape;1061;p64"/>
          <p:cNvCxnSpPr/>
          <p:nvPr/>
        </p:nvCxnSpPr>
        <p:spPr>
          <a:xfrm>
            <a:off x="1483995" y="2800350"/>
            <a:ext cx="6172200" cy="0"/>
          </a:xfrm>
          <a:prstGeom prst="straightConnector1">
            <a:avLst/>
          </a:prstGeom>
          <a:noFill/>
          <a:ln cap="flat" cmpd="sng" w="10000">
            <a:solidFill>
              <a:srgbClr val="FFFFFF"/>
            </a:solidFill>
            <a:prstDash val="solid"/>
            <a:round/>
            <a:headEnd len="sm" w="sm" type="none"/>
            <a:tailEnd len="sm" w="sm" type="none"/>
          </a:ln>
        </p:spPr>
      </p:cxnSp>
      <p:sp>
        <p:nvSpPr>
          <p:cNvPr id="1062" name="Google Shape;1062;p64"/>
          <p:cNvSpPr/>
          <p:nvPr/>
        </p:nvSpPr>
        <p:spPr>
          <a:xfrm>
            <a:off x="173355" y="182880"/>
            <a:ext cx="8791800" cy="4783500"/>
          </a:xfrm>
          <a:prstGeom prst="rect">
            <a:avLst/>
          </a:prstGeom>
          <a:solidFill>
            <a:schemeClr val="lt1"/>
          </a:solid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3" name="Google Shape;1063;p64"/>
          <p:cNvSpPr/>
          <p:nvPr/>
        </p:nvSpPr>
        <p:spPr>
          <a:xfrm>
            <a:off x="5664708" y="185165"/>
            <a:ext cx="3298200" cy="4783500"/>
          </a:xfrm>
          <a:prstGeom prst="rect">
            <a:avLst/>
          </a:prstGeom>
          <a:solidFill>
            <a:srgbClr val="A6B727"/>
          </a:solid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064" name="Google Shape;1064;p64"/>
          <p:cNvCxnSpPr/>
          <p:nvPr/>
        </p:nvCxnSpPr>
        <p:spPr>
          <a:xfrm>
            <a:off x="6277713" y="3304397"/>
            <a:ext cx="2072400" cy="0"/>
          </a:xfrm>
          <a:prstGeom prst="straightConnector1">
            <a:avLst/>
          </a:prstGeom>
          <a:noFill/>
          <a:ln cap="flat" cmpd="sng" w="10000">
            <a:solidFill>
              <a:srgbClr val="FFFFFF"/>
            </a:solidFill>
            <a:prstDash val="solid"/>
            <a:round/>
            <a:headEnd len="sm" w="sm" type="none"/>
            <a:tailEnd len="sm" w="sm" type="none"/>
          </a:ln>
        </p:spPr>
      </p:cxnSp>
      <p:sp>
        <p:nvSpPr>
          <p:cNvPr id="1065" name="Google Shape;1065;p64"/>
          <p:cNvSpPr/>
          <p:nvPr/>
        </p:nvSpPr>
        <p:spPr>
          <a:xfrm>
            <a:off x="171450" y="185166"/>
            <a:ext cx="8793300" cy="4783500"/>
          </a:xfrm>
          <a:prstGeom prst="rect">
            <a:avLst/>
          </a:prstGeom>
          <a:noFill/>
          <a:ln cap="flat" cmpd="sng" w="12700">
            <a:solidFill>
              <a:srgbClr val="FFFFFF"/>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66" name="Google Shape;1066;p64"/>
          <p:cNvSpPr txBox="1"/>
          <p:nvPr>
            <p:ph type="title"/>
          </p:nvPr>
        </p:nvSpPr>
        <p:spPr>
          <a:xfrm>
            <a:off x="6146354" y="643256"/>
            <a:ext cx="2335200" cy="27171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3500"/>
              <a:buFont typeface="Corbel"/>
              <a:buNone/>
            </a:pPr>
            <a:r>
              <a:rPr b="1" lang="en" sz="3500" cap="none">
                <a:solidFill>
                  <a:srgbClr val="FFFFFF"/>
                </a:solidFill>
              </a:rPr>
              <a:t>PROGRESS REPORT</a:t>
            </a:r>
            <a:endParaRPr/>
          </a:p>
        </p:txBody>
      </p:sp>
      <p:graphicFrame>
        <p:nvGraphicFramePr>
          <p:cNvPr id="1067" name="Google Shape;1067;p64"/>
          <p:cNvGraphicFramePr/>
          <p:nvPr/>
        </p:nvGraphicFramePr>
        <p:xfrm>
          <a:off x="312010" y="665561"/>
          <a:ext cx="3000000" cy="3000000"/>
        </p:xfrm>
        <a:graphic>
          <a:graphicData uri="http://schemas.openxmlformats.org/drawingml/2006/table">
            <a:tbl>
              <a:tblPr bandCol="1" bandRow="1" firstCol="1" firstRow="1" lastCol="1" lastRow="1">
                <a:noFill/>
                <a:tableStyleId>{4D90E85F-5183-419B-88F5-BBA3CA33F86A}</a:tableStyleId>
              </a:tblPr>
              <a:tblGrid>
                <a:gridCol w="5212150"/>
              </a:tblGrid>
              <a:tr h="230000">
                <a:tc>
                  <a:txBody>
                    <a:bodyPr/>
                    <a:lstStyle/>
                    <a:p>
                      <a:pPr indent="0" lvl="0" marL="0" marR="0" rtl="0" algn="l">
                        <a:spcBef>
                          <a:spcPts val="0"/>
                        </a:spcBef>
                        <a:spcAft>
                          <a:spcPts val="0"/>
                        </a:spcAft>
                        <a:buNone/>
                      </a:pPr>
                      <a:r>
                        <a:rPr lang="en" sz="900" u="none" cap="none" strike="noStrike"/>
                        <a:t>Reporting Period: 7/11/2022 – 7/23/2022</a:t>
                      </a:r>
                      <a:endParaRPr sz="900" u="none" cap="none" strike="noStrike">
                        <a:latin typeface="Times New Roman"/>
                        <a:ea typeface="Times New Roman"/>
                        <a:cs typeface="Times New Roman"/>
                        <a:sym typeface="Times New Roman"/>
                      </a:endParaRPr>
                    </a:p>
                  </a:txBody>
                  <a:tcPr marT="0" marB="0" marR="18875" marL="18875"/>
                </a:tc>
              </a:tr>
              <a:tr h="523450">
                <a:tc>
                  <a:txBody>
                    <a:bodyPr/>
                    <a:lstStyle/>
                    <a:p>
                      <a:pPr indent="0" lvl="0" marL="0" marR="0" rtl="0" algn="l">
                        <a:spcBef>
                          <a:spcPts val="0"/>
                        </a:spcBef>
                        <a:spcAft>
                          <a:spcPts val="0"/>
                        </a:spcAft>
                        <a:buNone/>
                      </a:pPr>
                      <a:r>
                        <a:rPr lang="en" sz="900" u="sng" cap="none" strike="noStrike"/>
                        <a:t>Work completed this reporting period:</a:t>
                      </a:r>
                      <a:endParaRPr sz="1100"/>
                    </a:p>
                    <a:p>
                      <a:pPr indent="0" lvl="0" marL="0" marR="0" rtl="0" algn="l">
                        <a:spcBef>
                          <a:spcPts val="0"/>
                        </a:spcBef>
                        <a:spcAft>
                          <a:spcPts val="0"/>
                        </a:spcAft>
                        <a:buNone/>
                      </a:pPr>
                      <a:r>
                        <a:rPr lang="en" sz="900" u="none" cap="none" strike="noStrike"/>
                        <a:t>Fitness Tracker still in development phase. Quality requirements for fitness tracker and electronic written out and communicated to team to be used once we get to the testing phase.</a:t>
                      </a:r>
                      <a:endParaRPr sz="1100"/>
                    </a:p>
                  </a:txBody>
                  <a:tcPr marT="0" marB="0" marR="18875" marL="18875"/>
                </a:tc>
              </a:tr>
              <a:tr h="629375">
                <a:tc>
                  <a:txBody>
                    <a:bodyPr/>
                    <a:lstStyle/>
                    <a:p>
                      <a:pPr indent="0" lvl="0" marL="0" marR="0" rtl="0" algn="l">
                        <a:spcBef>
                          <a:spcPts val="0"/>
                        </a:spcBef>
                        <a:spcAft>
                          <a:spcPts val="0"/>
                        </a:spcAft>
                        <a:buNone/>
                      </a:pPr>
                      <a:r>
                        <a:rPr lang="en" sz="900" u="sng" cap="none" strike="noStrike"/>
                        <a:t>Work to complete next reporting period:</a:t>
                      </a:r>
                      <a:endParaRPr sz="1100"/>
                    </a:p>
                    <a:p>
                      <a:pPr indent="0" lvl="0" marL="0" marR="0" rtl="0" algn="l">
                        <a:spcBef>
                          <a:spcPts val="0"/>
                        </a:spcBef>
                        <a:spcAft>
                          <a:spcPts val="0"/>
                        </a:spcAft>
                        <a:buNone/>
                      </a:pPr>
                      <a:r>
                        <a:rPr lang="en" sz="900" u="none" cap="none" strike="noStrike"/>
                        <a:t>Continue working through Sprint 1. Submit change request to switch features in this sprint with the next so that fitness and medicine tracker features are in sprint 1 and emergency contact and electronic address book are in sprint 2.  </a:t>
                      </a:r>
                      <a:endParaRPr sz="1100"/>
                    </a:p>
                  </a:txBody>
                  <a:tcPr marT="0" marB="0" marR="18875" marL="18875"/>
                </a:tc>
              </a:tr>
              <a:tr h="298475">
                <a:tc>
                  <a:txBody>
                    <a:bodyPr/>
                    <a:lstStyle/>
                    <a:p>
                      <a:pPr indent="0" lvl="0" marL="0" marR="0" rtl="0" algn="l">
                        <a:spcBef>
                          <a:spcPts val="0"/>
                        </a:spcBef>
                        <a:spcAft>
                          <a:spcPts val="0"/>
                        </a:spcAft>
                        <a:buNone/>
                      </a:pPr>
                      <a:r>
                        <a:rPr lang="en" sz="900" u="sng" cap="none" strike="noStrike"/>
                        <a:t>What’s going well and why:</a:t>
                      </a:r>
                      <a:endParaRPr sz="1100"/>
                    </a:p>
                    <a:p>
                      <a:pPr indent="0" lvl="0" marL="0" marR="0" rtl="0" algn="l">
                        <a:spcBef>
                          <a:spcPts val="0"/>
                        </a:spcBef>
                        <a:spcAft>
                          <a:spcPts val="0"/>
                        </a:spcAft>
                        <a:buNone/>
                      </a:pPr>
                      <a:r>
                        <a:rPr lang="en" sz="900" u="none" cap="none" strike="noStrike"/>
                        <a:t>Fitness tracker design and coding progress is on track. </a:t>
                      </a:r>
                      <a:endParaRPr sz="900" u="none" cap="none" strike="noStrike">
                        <a:latin typeface="Times New Roman"/>
                        <a:ea typeface="Times New Roman"/>
                        <a:cs typeface="Times New Roman"/>
                        <a:sym typeface="Times New Roman"/>
                      </a:endParaRPr>
                    </a:p>
                  </a:txBody>
                  <a:tcPr marT="0" marB="0" marR="18875" marL="18875"/>
                </a:tc>
              </a:tr>
              <a:tr h="795725">
                <a:tc>
                  <a:txBody>
                    <a:bodyPr/>
                    <a:lstStyle/>
                    <a:p>
                      <a:pPr indent="0" lvl="0" marL="0" marR="0" rtl="0" algn="l">
                        <a:spcBef>
                          <a:spcPts val="0"/>
                        </a:spcBef>
                        <a:spcAft>
                          <a:spcPts val="0"/>
                        </a:spcAft>
                        <a:buNone/>
                      </a:pPr>
                      <a:r>
                        <a:rPr lang="en" sz="900" u="sng" cap="none" strike="noStrike"/>
                        <a:t>What’s not going well and why:</a:t>
                      </a:r>
                      <a:endParaRPr sz="1100"/>
                    </a:p>
                    <a:p>
                      <a:pPr indent="0" lvl="0" marL="0" marR="0" rtl="0" algn="l">
                        <a:spcBef>
                          <a:spcPts val="0"/>
                        </a:spcBef>
                        <a:spcAft>
                          <a:spcPts val="0"/>
                        </a:spcAft>
                        <a:buNone/>
                      </a:pPr>
                      <a:r>
                        <a:rPr lang="en" sz="900" u="none" cap="none" strike="noStrike"/>
                        <a:t>Features in Sprint 1 do not have enough similarities to streamline the work for the development team. Development team having issues with time management as they switch between the fitness tracker coding and the electronic address book. They also have to manage other work for the company. Development team overallocated in this sprint. </a:t>
                      </a:r>
                      <a:endParaRPr sz="900" u="none" cap="none" strike="noStrike">
                        <a:latin typeface="Times New Roman"/>
                        <a:ea typeface="Times New Roman"/>
                        <a:cs typeface="Times New Roman"/>
                        <a:sym typeface="Times New Roman"/>
                      </a:endParaRPr>
                    </a:p>
                  </a:txBody>
                  <a:tcPr marT="0" marB="0" marR="18875" marL="18875"/>
                </a:tc>
              </a:tr>
              <a:tr h="447725">
                <a:tc>
                  <a:txBody>
                    <a:bodyPr/>
                    <a:lstStyle/>
                    <a:p>
                      <a:pPr indent="0" lvl="0" marL="0" marR="0" rtl="0" algn="l">
                        <a:spcBef>
                          <a:spcPts val="0"/>
                        </a:spcBef>
                        <a:spcAft>
                          <a:spcPts val="0"/>
                        </a:spcAft>
                        <a:buNone/>
                      </a:pPr>
                      <a:r>
                        <a:rPr lang="en" sz="900" u="sng" cap="none" strike="noStrike"/>
                        <a:t>Suggestions/Issues:</a:t>
                      </a:r>
                      <a:endParaRPr sz="1100"/>
                    </a:p>
                    <a:p>
                      <a:pPr indent="0" lvl="0" marL="0" marR="0" rtl="0" algn="l">
                        <a:spcBef>
                          <a:spcPts val="0"/>
                        </a:spcBef>
                        <a:spcAft>
                          <a:spcPts val="0"/>
                        </a:spcAft>
                        <a:buNone/>
                      </a:pPr>
                      <a:r>
                        <a:rPr lang="en" sz="900" u="none" cap="none" strike="noStrike"/>
                        <a:t>Utilize resource leveling by switching features in Sprint 1 and Sprint 2 so features have more coding similarities.  </a:t>
                      </a:r>
                      <a:endParaRPr sz="900" u="none" cap="none" strike="noStrike">
                        <a:latin typeface="Times New Roman"/>
                        <a:ea typeface="Times New Roman"/>
                        <a:cs typeface="Times New Roman"/>
                        <a:sym typeface="Times New Roman"/>
                      </a:endParaRPr>
                    </a:p>
                  </a:txBody>
                  <a:tcPr marT="0" marB="0" marR="18875" marL="18875"/>
                </a:tc>
              </a:tr>
              <a:tr h="862975">
                <a:tc>
                  <a:txBody>
                    <a:bodyPr/>
                    <a:lstStyle/>
                    <a:p>
                      <a:pPr indent="0" lvl="0" marL="0" marR="0" rtl="0" algn="l">
                        <a:spcBef>
                          <a:spcPts val="0"/>
                        </a:spcBef>
                        <a:spcAft>
                          <a:spcPts val="0"/>
                        </a:spcAft>
                        <a:buNone/>
                      </a:pPr>
                      <a:r>
                        <a:rPr lang="en" sz="900" u="sng" cap="none" strike="noStrike"/>
                        <a:t>Project changes</a:t>
                      </a:r>
                      <a:endParaRPr sz="1100"/>
                    </a:p>
                    <a:p>
                      <a:pPr indent="0" lvl="0" marL="0" marR="0" rtl="0" algn="l">
                        <a:spcBef>
                          <a:spcPts val="0"/>
                        </a:spcBef>
                        <a:spcAft>
                          <a:spcPts val="0"/>
                        </a:spcAft>
                        <a:buNone/>
                      </a:pPr>
                      <a:r>
                        <a:rPr lang="en" sz="900" u="none" cap="none" strike="noStrike"/>
                        <a:t>Switch features to address in sprint 1 from Fitness Tracker and Address Book to Fitness Tracker and Medication Tracker. Put Emergency Information feature and Electronic Address Book in Sprint 2 since they have similar development features and will lighten the load of the development team in Sprint 2 to work on other company projects as per management request.</a:t>
                      </a:r>
                      <a:endParaRPr sz="900" u="none" cap="none" strike="noStrike">
                        <a:latin typeface="Times New Roman"/>
                        <a:ea typeface="Times New Roman"/>
                        <a:cs typeface="Times New Roman"/>
                        <a:sym typeface="Times New Roman"/>
                      </a:endParaRPr>
                    </a:p>
                  </a:txBody>
                  <a:tcPr marT="0" marB="0" marR="18875" marL="18875"/>
                </a:tc>
              </a:tr>
            </a:tbl>
          </a:graphicData>
        </a:graphic>
      </p:graphicFrame>
      <p:sp>
        <p:nvSpPr>
          <p:cNvPr id="1068" name="Google Shape;1068;p64"/>
          <p:cNvSpPr txBox="1"/>
          <p:nvPr>
            <p:ph idx="11" type="ftr"/>
          </p:nvPr>
        </p:nvSpPr>
        <p:spPr>
          <a:xfrm>
            <a:off x="312011" y="4653746"/>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65"/>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6	</a:t>
            </a:r>
            <a:endParaRPr/>
          </a:p>
        </p:txBody>
      </p:sp>
      <p:sp>
        <p:nvSpPr>
          <p:cNvPr id="1074" name="Google Shape;1074;p65"/>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Risk and Procurement Management</a:t>
            </a:r>
            <a:endParaRPr/>
          </a:p>
          <a:p>
            <a:pPr indent="0" lvl="0" marL="0" rtl="0" algn="ctr">
              <a:lnSpc>
                <a:spcPct val="90000"/>
              </a:lnSpc>
              <a:spcBef>
                <a:spcPts val="1100"/>
              </a:spcBef>
              <a:spcAft>
                <a:spcPts val="0"/>
              </a:spcAft>
              <a:buSzPts val="1300"/>
              <a:buNone/>
            </a:pPr>
            <a:r>
              <a:t/>
            </a:r>
            <a:endParaRPr/>
          </a:p>
        </p:txBody>
      </p:sp>
      <p:sp>
        <p:nvSpPr>
          <p:cNvPr id="1075" name="Google Shape;1075;p65"/>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6"/>
          <p:cNvSpPr txBox="1"/>
          <p:nvPr>
            <p:ph type="title"/>
          </p:nvPr>
        </p:nvSpPr>
        <p:spPr>
          <a:xfrm>
            <a:off x="216881" y="263606"/>
            <a:ext cx="7406400" cy="1017300"/>
          </a:xfrm>
          <a:prstGeom prst="rect">
            <a:avLst/>
          </a:prstGeom>
        </p:spPr>
        <p:txBody>
          <a:bodyPr anchorCtr="0" anchor="ctr" bIns="34275" lIns="68575" spcFirstLastPara="1" rIns="68575" wrap="square" tIns="34275">
            <a:normAutofit fontScale="90000"/>
          </a:bodyPr>
          <a:lstStyle/>
          <a:p>
            <a:pPr indent="0" lvl="0" marL="0" rtl="0" algn="l">
              <a:lnSpc>
                <a:spcPct val="115000"/>
              </a:lnSpc>
              <a:spcBef>
                <a:spcPts val="900"/>
              </a:spcBef>
              <a:spcAft>
                <a:spcPts val="0"/>
              </a:spcAft>
              <a:buClr>
                <a:schemeClr val="dk1"/>
              </a:buClr>
              <a:buSzPts val="720"/>
              <a:buFont typeface="Arial"/>
              <a:buNone/>
            </a:pPr>
            <a:r>
              <a:rPr lang="en">
                <a:solidFill>
                  <a:srgbClr val="A6B727"/>
                </a:solidFill>
                <a:highlight>
                  <a:srgbClr val="FFFFFF"/>
                </a:highlight>
              </a:rPr>
              <a:t>Risk Management</a:t>
            </a:r>
            <a:endParaRPr>
              <a:solidFill>
                <a:srgbClr val="A6B727"/>
              </a:solidFill>
              <a:highlight>
                <a:srgbClr val="FFFFFF"/>
              </a:highlight>
            </a:endParaRPr>
          </a:p>
          <a:p>
            <a:pPr indent="0" lvl="0" marL="0" rtl="0" algn="l">
              <a:spcBef>
                <a:spcPts val="900"/>
              </a:spcBef>
              <a:spcAft>
                <a:spcPts val="0"/>
              </a:spcAft>
              <a:buNone/>
            </a:pPr>
            <a:r>
              <a:t/>
            </a:r>
            <a:endParaRPr/>
          </a:p>
        </p:txBody>
      </p:sp>
      <p:sp>
        <p:nvSpPr>
          <p:cNvPr id="1082" name="Google Shape;1082;p66"/>
          <p:cNvSpPr txBox="1"/>
          <p:nvPr/>
        </p:nvSpPr>
        <p:spPr>
          <a:xfrm>
            <a:off x="216881" y="878644"/>
            <a:ext cx="3759000" cy="21378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900"/>
              </a:spcBef>
              <a:spcAft>
                <a:spcPts val="900"/>
              </a:spcAft>
              <a:buNone/>
            </a:pPr>
            <a:r>
              <a:rPr lang="en" sz="1500">
                <a:solidFill>
                  <a:srgbClr val="818183"/>
                </a:solidFill>
                <a:highlight>
                  <a:srgbClr val="FFFFFF"/>
                </a:highlight>
                <a:latin typeface="Corbel"/>
                <a:ea typeface="Corbel"/>
                <a:cs typeface="Corbel"/>
                <a:sym typeface="Corbel"/>
              </a:rPr>
              <a:t>While committing to the agile method, there are a few ways the team has decided to avoid potential issues. Third Avenue software will maintain total control of operations by choosing not to outsource any work.</a:t>
            </a:r>
            <a:endParaRPr sz="1500">
              <a:solidFill>
                <a:srgbClr val="818183"/>
              </a:solidFill>
              <a:highlight>
                <a:srgbClr val="FFFFFF"/>
              </a:highlight>
              <a:latin typeface="Corbel"/>
              <a:ea typeface="Corbel"/>
              <a:cs typeface="Corbel"/>
              <a:sym typeface="Corbel"/>
            </a:endParaRPr>
          </a:p>
        </p:txBody>
      </p:sp>
      <p:sp>
        <p:nvSpPr>
          <p:cNvPr id="1083" name="Google Shape;1083;p66"/>
          <p:cNvSpPr txBox="1"/>
          <p:nvPr/>
        </p:nvSpPr>
        <p:spPr>
          <a:xfrm>
            <a:off x="216881" y="2891813"/>
            <a:ext cx="8257200" cy="2251800"/>
          </a:xfrm>
          <a:prstGeom prst="rect">
            <a:avLst/>
          </a:prstGeom>
          <a:noFill/>
          <a:ln>
            <a:noFill/>
          </a:ln>
        </p:spPr>
        <p:txBody>
          <a:bodyPr anchorCtr="0" anchor="ctr" bIns="68575" lIns="68575" spcFirstLastPara="1" rIns="68575" wrap="square" tIns="68575">
            <a:noAutofit/>
          </a:bodyPr>
          <a:lstStyle/>
          <a:p>
            <a:pPr indent="0" lvl="0" marL="0" rtl="0" algn="l">
              <a:lnSpc>
                <a:spcPct val="115000"/>
              </a:lnSpc>
              <a:spcBef>
                <a:spcPts val="900"/>
              </a:spcBef>
              <a:spcAft>
                <a:spcPts val="0"/>
              </a:spcAft>
              <a:buNone/>
            </a:pPr>
            <a:r>
              <a:rPr lang="en" sz="2000">
                <a:solidFill>
                  <a:srgbClr val="818183"/>
                </a:solidFill>
                <a:highlight>
                  <a:srgbClr val="FFFFFF"/>
                </a:highlight>
                <a:latin typeface="Corbel"/>
                <a:ea typeface="Corbel"/>
                <a:cs typeface="Corbel"/>
                <a:sym typeface="Corbel"/>
              </a:rPr>
              <a:t>3 of the risks we’ve focused on include:</a:t>
            </a:r>
            <a:endParaRPr sz="2000">
              <a:solidFill>
                <a:srgbClr val="818183"/>
              </a:solidFill>
              <a:highlight>
                <a:srgbClr val="FFFFFF"/>
              </a:highlight>
              <a:latin typeface="Corbel"/>
              <a:ea typeface="Corbel"/>
              <a:cs typeface="Corbel"/>
              <a:sym typeface="Corbel"/>
            </a:endParaRPr>
          </a:p>
          <a:p>
            <a:pPr indent="0" lvl="0" marL="0" rtl="0" algn="l">
              <a:lnSpc>
                <a:spcPct val="115000"/>
              </a:lnSpc>
              <a:spcBef>
                <a:spcPts val="900"/>
              </a:spcBef>
              <a:spcAft>
                <a:spcPts val="0"/>
              </a:spcAft>
              <a:buNone/>
            </a:pPr>
            <a:r>
              <a:rPr b="1" lang="en" sz="1700">
                <a:solidFill>
                  <a:srgbClr val="818183"/>
                </a:solidFill>
                <a:highlight>
                  <a:srgbClr val="FFFFFF"/>
                </a:highlight>
                <a:latin typeface="Corbel"/>
                <a:ea typeface="Corbel"/>
                <a:cs typeface="Corbel"/>
                <a:sym typeface="Corbel"/>
              </a:rPr>
              <a:t>Quality/Payroll - </a:t>
            </a:r>
            <a:r>
              <a:rPr lang="en" sz="1700">
                <a:solidFill>
                  <a:srgbClr val="A6B727"/>
                </a:solidFill>
                <a:highlight>
                  <a:srgbClr val="FFFFFF"/>
                </a:highlight>
                <a:latin typeface="Corbel"/>
                <a:ea typeface="Corbel"/>
                <a:cs typeface="Corbel"/>
                <a:sym typeface="Corbel"/>
              </a:rPr>
              <a:t>Tracking operations to manage potential software bugs to avoid the need to spend extra time correcting potential mistakes.</a:t>
            </a:r>
            <a:endParaRPr sz="1700">
              <a:solidFill>
                <a:srgbClr val="A6B727"/>
              </a:solidFill>
              <a:highlight>
                <a:srgbClr val="FFFFFF"/>
              </a:highlight>
              <a:latin typeface="Corbel"/>
              <a:ea typeface="Corbel"/>
              <a:cs typeface="Corbel"/>
              <a:sym typeface="Corbel"/>
            </a:endParaRPr>
          </a:p>
          <a:p>
            <a:pPr indent="0" lvl="0" marL="0" rtl="0" algn="l">
              <a:lnSpc>
                <a:spcPct val="115000"/>
              </a:lnSpc>
              <a:spcBef>
                <a:spcPts val="900"/>
              </a:spcBef>
              <a:spcAft>
                <a:spcPts val="0"/>
              </a:spcAft>
              <a:buNone/>
            </a:pPr>
            <a:r>
              <a:rPr b="1" lang="en" sz="1700">
                <a:solidFill>
                  <a:srgbClr val="818183"/>
                </a:solidFill>
                <a:highlight>
                  <a:srgbClr val="FFFFFF"/>
                </a:highlight>
                <a:latin typeface="Corbel"/>
                <a:ea typeface="Corbel"/>
                <a:cs typeface="Corbel"/>
                <a:sym typeface="Corbel"/>
              </a:rPr>
              <a:t>Security - </a:t>
            </a:r>
            <a:r>
              <a:rPr lang="en" sz="1700">
                <a:solidFill>
                  <a:srgbClr val="A6B727"/>
                </a:solidFill>
                <a:highlight>
                  <a:srgbClr val="FFFFFF"/>
                </a:highlight>
                <a:latin typeface="Corbel"/>
                <a:ea typeface="Corbel"/>
                <a:cs typeface="Corbel"/>
                <a:sym typeface="Corbel"/>
              </a:rPr>
              <a:t>Prioritizing security to prevent potential data leaks.</a:t>
            </a:r>
            <a:endParaRPr sz="1700">
              <a:solidFill>
                <a:srgbClr val="A6B727"/>
              </a:solidFill>
              <a:highlight>
                <a:srgbClr val="FFFFFF"/>
              </a:highlight>
              <a:latin typeface="Corbel"/>
              <a:ea typeface="Corbel"/>
              <a:cs typeface="Corbel"/>
              <a:sym typeface="Corbel"/>
            </a:endParaRPr>
          </a:p>
          <a:p>
            <a:pPr indent="0" lvl="0" marL="0" rtl="0" algn="l">
              <a:lnSpc>
                <a:spcPct val="115000"/>
              </a:lnSpc>
              <a:spcBef>
                <a:spcPts val="900"/>
              </a:spcBef>
              <a:spcAft>
                <a:spcPts val="900"/>
              </a:spcAft>
              <a:buNone/>
            </a:pPr>
            <a:r>
              <a:rPr b="1" lang="en" sz="1700">
                <a:solidFill>
                  <a:srgbClr val="818183"/>
                </a:solidFill>
                <a:highlight>
                  <a:srgbClr val="FFFFFF"/>
                </a:highlight>
                <a:latin typeface="Corbel"/>
                <a:ea typeface="Corbel"/>
                <a:cs typeface="Corbel"/>
                <a:sym typeface="Corbel"/>
              </a:rPr>
              <a:t>Timeline - </a:t>
            </a:r>
            <a:r>
              <a:rPr lang="en" sz="1700">
                <a:solidFill>
                  <a:srgbClr val="A6B727"/>
                </a:solidFill>
                <a:highlight>
                  <a:srgbClr val="FFFFFF"/>
                </a:highlight>
                <a:latin typeface="Corbel"/>
                <a:ea typeface="Corbel"/>
                <a:cs typeface="Corbel"/>
                <a:sym typeface="Corbel"/>
              </a:rPr>
              <a:t>Meeting milestones in timely manner to complete project by due date</a:t>
            </a:r>
            <a:endParaRPr sz="1700">
              <a:solidFill>
                <a:srgbClr val="A6B727"/>
              </a:solidFill>
              <a:highlight>
                <a:srgbClr val="FFFFFF"/>
              </a:highlight>
              <a:latin typeface="Corbel"/>
              <a:ea typeface="Corbel"/>
              <a:cs typeface="Corbel"/>
              <a:sym typeface="Corbel"/>
            </a:endParaRPr>
          </a:p>
        </p:txBody>
      </p:sp>
      <p:pic>
        <p:nvPicPr>
          <p:cNvPr id="1084" name="Google Shape;1084;p66"/>
          <p:cNvPicPr preferRelativeResize="0"/>
          <p:nvPr/>
        </p:nvPicPr>
        <p:blipFill>
          <a:blip r:embed="rId3">
            <a:alphaModFix/>
          </a:blip>
          <a:stretch>
            <a:fillRect/>
          </a:stretch>
        </p:blipFill>
        <p:spPr>
          <a:xfrm>
            <a:off x="4476788" y="220406"/>
            <a:ext cx="4444370" cy="33058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7"/>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7</a:t>
            </a:r>
            <a:endParaRPr/>
          </a:p>
        </p:txBody>
      </p:sp>
      <p:sp>
        <p:nvSpPr>
          <p:cNvPr id="1090" name="Google Shape;1090;p67"/>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Stakeholder Management</a:t>
            </a:r>
            <a:endParaRPr/>
          </a:p>
          <a:p>
            <a:pPr indent="0" lvl="0" marL="0" rtl="0" algn="ctr">
              <a:lnSpc>
                <a:spcPct val="90000"/>
              </a:lnSpc>
              <a:spcBef>
                <a:spcPts val="1100"/>
              </a:spcBef>
              <a:spcAft>
                <a:spcPts val="0"/>
              </a:spcAft>
              <a:buSzPts val="1300"/>
              <a:buNone/>
            </a:pPr>
            <a:r>
              <a:t/>
            </a:r>
            <a:endParaRPr/>
          </a:p>
        </p:txBody>
      </p:sp>
      <p:sp>
        <p:nvSpPr>
          <p:cNvPr id="1091" name="Google Shape;1091;p67"/>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68"/>
          <p:cNvSpPr txBox="1"/>
          <p:nvPr>
            <p:ph type="title"/>
          </p:nvPr>
        </p:nvSpPr>
        <p:spPr>
          <a:xfrm>
            <a:off x="815579" y="404097"/>
            <a:ext cx="7699800" cy="480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a:t>Stakeholders</a:t>
            </a:r>
            <a:endParaRPr/>
          </a:p>
        </p:txBody>
      </p:sp>
      <p:grpSp>
        <p:nvGrpSpPr>
          <p:cNvPr id="1097" name="Google Shape;1097;p68"/>
          <p:cNvGrpSpPr/>
          <p:nvPr/>
        </p:nvGrpSpPr>
        <p:grpSpPr>
          <a:xfrm>
            <a:off x="818743" y="1181830"/>
            <a:ext cx="7880438" cy="3317455"/>
            <a:chOff x="4220" y="65"/>
            <a:chExt cx="10507251" cy="4423273"/>
          </a:xfrm>
        </p:grpSpPr>
        <p:sp>
          <p:nvSpPr>
            <p:cNvPr id="1098" name="Google Shape;1098;p68"/>
            <p:cNvSpPr/>
            <p:nvPr/>
          </p:nvSpPr>
          <p:spPr>
            <a:xfrm>
              <a:off x="4220" y="65"/>
              <a:ext cx="10507200" cy="1354200"/>
            </a:xfrm>
            <a:prstGeom prst="roundRect">
              <a:avLst>
                <a:gd fmla="val 10000" name="adj"/>
              </a:avLst>
            </a:prstGeom>
            <a:gradFill>
              <a:gsLst>
                <a:gs pos="0">
                  <a:srgbClr val="9BA29B">
                    <a:alpha val="80000"/>
                  </a:srgbClr>
                </a:gs>
                <a:gs pos="50000">
                  <a:srgbClr val="8D958E">
                    <a:alpha val="80000"/>
                  </a:srgbClr>
                </a:gs>
                <a:gs pos="100000">
                  <a:srgbClr val="79847A">
                    <a:alpha val="80000"/>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9" name="Google Shape;1099;p68"/>
            <p:cNvSpPr txBox="1"/>
            <p:nvPr/>
          </p:nvSpPr>
          <p:spPr>
            <a:xfrm>
              <a:off x="43885" y="39730"/>
              <a:ext cx="10427700" cy="1275000"/>
            </a:xfrm>
            <a:prstGeom prst="rect">
              <a:avLst/>
            </a:prstGeom>
            <a:noFill/>
            <a:ln>
              <a:noFill/>
            </a:ln>
          </p:spPr>
          <p:txBody>
            <a:bodyPr anchorCtr="0" anchor="ctr" bIns="51425" lIns="51425" spcFirstLastPara="1" rIns="51425" wrap="square" tIns="2743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“Team Green”</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Product Owner </a:t>
              </a:r>
              <a:endParaRPr sz="1100"/>
            </a:p>
          </p:txBody>
        </p:sp>
        <p:sp>
          <p:nvSpPr>
            <p:cNvPr id="1100" name="Google Shape;1100;p68"/>
            <p:cNvSpPr/>
            <p:nvPr/>
          </p:nvSpPr>
          <p:spPr>
            <a:xfrm>
              <a:off x="4220" y="1534602"/>
              <a:ext cx="1969200" cy="1354200"/>
            </a:xfrm>
            <a:prstGeom prst="roundRect">
              <a:avLst>
                <a:gd fmla="val 10000" name="adj"/>
              </a:avLst>
            </a:prstGeom>
            <a:gradFill>
              <a:gsLst>
                <a:gs pos="0">
                  <a:srgbClr val="9BA29B">
                    <a:alpha val="69803"/>
                  </a:srgbClr>
                </a:gs>
                <a:gs pos="50000">
                  <a:srgbClr val="8D958E">
                    <a:alpha val="69803"/>
                  </a:srgbClr>
                </a:gs>
                <a:gs pos="100000">
                  <a:srgbClr val="79847A">
                    <a:alpha val="6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1" name="Google Shape;1101;p68"/>
            <p:cNvSpPr txBox="1"/>
            <p:nvPr/>
          </p:nvSpPr>
          <p:spPr>
            <a:xfrm>
              <a:off x="43885" y="1574267"/>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Eric</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ScrumMaster</a:t>
              </a:r>
              <a:endParaRPr sz="1100"/>
            </a:p>
          </p:txBody>
        </p:sp>
        <p:sp>
          <p:nvSpPr>
            <p:cNvPr id="1102" name="Google Shape;1102;p68"/>
            <p:cNvSpPr/>
            <p:nvPr/>
          </p:nvSpPr>
          <p:spPr>
            <a:xfrm>
              <a:off x="4220" y="3069138"/>
              <a:ext cx="1969200" cy="1354200"/>
            </a:xfrm>
            <a:prstGeom prst="roundRect">
              <a:avLst>
                <a:gd fmla="val 10000" name="adj"/>
              </a:avLst>
            </a:prstGeom>
            <a:gradFill>
              <a:gsLst>
                <a:gs pos="0">
                  <a:srgbClr val="9BA29B">
                    <a:alpha val="49803"/>
                  </a:srgbClr>
                </a:gs>
                <a:gs pos="50000">
                  <a:srgbClr val="8D958E">
                    <a:alpha val="49803"/>
                  </a:srgbClr>
                </a:gs>
                <a:gs pos="100000">
                  <a:srgbClr val="79847A">
                    <a:alpha val="4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3" name="Google Shape;1103;p68"/>
            <p:cNvSpPr txBox="1"/>
            <p:nvPr/>
          </p:nvSpPr>
          <p:spPr>
            <a:xfrm>
              <a:off x="43885" y="3108803"/>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Lia</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Programmer</a:t>
              </a:r>
              <a:endParaRPr sz="1100"/>
            </a:p>
          </p:txBody>
        </p:sp>
        <p:sp>
          <p:nvSpPr>
            <p:cNvPr id="1104" name="Google Shape;1104;p68"/>
            <p:cNvSpPr/>
            <p:nvPr/>
          </p:nvSpPr>
          <p:spPr>
            <a:xfrm>
              <a:off x="2138733" y="1534602"/>
              <a:ext cx="1969200" cy="1354200"/>
            </a:xfrm>
            <a:prstGeom prst="roundRect">
              <a:avLst>
                <a:gd fmla="val 10000" name="adj"/>
              </a:avLst>
            </a:prstGeom>
            <a:gradFill>
              <a:gsLst>
                <a:gs pos="0">
                  <a:srgbClr val="9BA29B">
                    <a:alpha val="69803"/>
                  </a:srgbClr>
                </a:gs>
                <a:gs pos="50000">
                  <a:srgbClr val="8D958E">
                    <a:alpha val="69803"/>
                  </a:srgbClr>
                </a:gs>
                <a:gs pos="100000">
                  <a:srgbClr val="79847A">
                    <a:alpha val="6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5" name="Google Shape;1105;p68"/>
            <p:cNvSpPr txBox="1"/>
            <p:nvPr/>
          </p:nvSpPr>
          <p:spPr>
            <a:xfrm>
              <a:off x="2178398" y="1574267"/>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Jack</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Third Avenue Regulatory Manager</a:t>
              </a:r>
              <a:endParaRPr sz="1100"/>
            </a:p>
          </p:txBody>
        </p:sp>
        <p:sp>
          <p:nvSpPr>
            <p:cNvPr id="1106" name="Google Shape;1106;p68"/>
            <p:cNvSpPr/>
            <p:nvPr/>
          </p:nvSpPr>
          <p:spPr>
            <a:xfrm>
              <a:off x="2138733" y="3069138"/>
              <a:ext cx="1969200" cy="1354200"/>
            </a:xfrm>
            <a:prstGeom prst="roundRect">
              <a:avLst>
                <a:gd fmla="val 10000" name="adj"/>
              </a:avLst>
            </a:prstGeom>
            <a:gradFill>
              <a:gsLst>
                <a:gs pos="0">
                  <a:srgbClr val="9BA29B">
                    <a:alpha val="49803"/>
                  </a:srgbClr>
                </a:gs>
                <a:gs pos="50000">
                  <a:srgbClr val="8D958E">
                    <a:alpha val="49803"/>
                  </a:srgbClr>
                </a:gs>
                <a:gs pos="100000">
                  <a:srgbClr val="79847A">
                    <a:alpha val="4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7" name="Google Shape;1107;p68"/>
            <p:cNvSpPr txBox="1"/>
            <p:nvPr/>
          </p:nvSpPr>
          <p:spPr>
            <a:xfrm>
              <a:off x="2178398" y="3108803"/>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Barry</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Accounting Staff</a:t>
              </a:r>
              <a:endParaRPr sz="1100"/>
            </a:p>
          </p:txBody>
        </p:sp>
        <p:sp>
          <p:nvSpPr>
            <p:cNvPr id="1108" name="Google Shape;1108;p68"/>
            <p:cNvSpPr/>
            <p:nvPr/>
          </p:nvSpPr>
          <p:spPr>
            <a:xfrm>
              <a:off x="4273246" y="1534602"/>
              <a:ext cx="1969200" cy="1354200"/>
            </a:xfrm>
            <a:prstGeom prst="roundRect">
              <a:avLst>
                <a:gd fmla="val 10000" name="adj"/>
              </a:avLst>
            </a:prstGeom>
            <a:gradFill>
              <a:gsLst>
                <a:gs pos="0">
                  <a:srgbClr val="9BA29B">
                    <a:alpha val="69803"/>
                  </a:srgbClr>
                </a:gs>
                <a:gs pos="50000">
                  <a:srgbClr val="8D958E">
                    <a:alpha val="69803"/>
                  </a:srgbClr>
                </a:gs>
                <a:gs pos="100000">
                  <a:srgbClr val="79847A">
                    <a:alpha val="6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9" name="Google Shape;1109;p68"/>
            <p:cNvSpPr txBox="1"/>
            <p:nvPr/>
          </p:nvSpPr>
          <p:spPr>
            <a:xfrm>
              <a:off x="4312911" y="1574267"/>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Kendra</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Quality Assurance Manager</a:t>
              </a:r>
              <a:endParaRPr sz="1100"/>
            </a:p>
          </p:txBody>
        </p:sp>
        <p:sp>
          <p:nvSpPr>
            <p:cNvPr id="1110" name="Google Shape;1110;p68"/>
            <p:cNvSpPr/>
            <p:nvPr/>
          </p:nvSpPr>
          <p:spPr>
            <a:xfrm>
              <a:off x="4273246" y="3069138"/>
              <a:ext cx="1969200" cy="1354200"/>
            </a:xfrm>
            <a:prstGeom prst="roundRect">
              <a:avLst>
                <a:gd fmla="val 10000" name="adj"/>
              </a:avLst>
            </a:prstGeom>
            <a:gradFill>
              <a:gsLst>
                <a:gs pos="0">
                  <a:srgbClr val="9BA29B">
                    <a:alpha val="49803"/>
                  </a:srgbClr>
                </a:gs>
                <a:gs pos="50000">
                  <a:srgbClr val="8D958E">
                    <a:alpha val="49803"/>
                  </a:srgbClr>
                </a:gs>
                <a:gs pos="100000">
                  <a:srgbClr val="79847A">
                    <a:alpha val="4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1" name="Google Shape;1111;p68"/>
            <p:cNvSpPr txBox="1"/>
            <p:nvPr/>
          </p:nvSpPr>
          <p:spPr>
            <a:xfrm>
              <a:off x="4312911" y="3108803"/>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Aziz</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Quality Assurance Tester</a:t>
              </a:r>
              <a:endParaRPr sz="1100"/>
            </a:p>
          </p:txBody>
        </p:sp>
        <p:sp>
          <p:nvSpPr>
            <p:cNvPr id="1112" name="Google Shape;1112;p68"/>
            <p:cNvSpPr/>
            <p:nvPr/>
          </p:nvSpPr>
          <p:spPr>
            <a:xfrm>
              <a:off x="6407758" y="1534602"/>
              <a:ext cx="1969200" cy="1354200"/>
            </a:xfrm>
            <a:prstGeom prst="roundRect">
              <a:avLst>
                <a:gd fmla="val 10000" name="adj"/>
              </a:avLst>
            </a:prstGeom>
            <a:gradFill>
              <a:gsLst>
                <a:gs pos="0">
                  <a:srgbClr val="9BA29B">
                    <a:alpha val="69803"/>
                  </a:srgbClr>
                </a:gs>
                <a:gs pos="50000">
                  <a:srgbClr val="8D958E">
                    <a:alpha val="69803"/>
                  </a:srgbClr>
                </a:gs>
                <a:gs pos="100000">
                  <a:srgbClr val="79847A">
                    <a:alpha val="69803"/>
                  </a:srgbClr>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3" name="Google Shape;1113;p68"/>
            <p:cNvSpPr txBox="1"/>
            <p:nvPr/>
          </p:nvSpPr>
          <p:spPr>
            <a:xfrm>
              <a:off x="6447423" y="1574267"/>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Third Avenue Management</a:t>
              </a:r>
              <a:endParaRPr sz="1100"/>
            </a:p>
          </p:txBody>
        </p:sp>
        <p:sp>
          <p:nvSpPr>
            <p:cNvPr id="1114" name="Google Shape;1114;p68"/>
            <p:cNvSpPr/>
            <p:nvPr/>
          </p:nvSpPr>
          <p:spPr>
            <a:xfrm>
              <a:off x="6407758" y="3069138"/>
              <a:ext cx="1969200" cy="1354200"/>
            </a:xfrm>
            <a:prstGeom prst="roundRect">
              <a:avLst>
                <a:gd fmla="val 10000" name="adj"/>
              </a:avLst>
            </a:prstGeom>
            <a:gradFill>
              <a:gsLst>
                <a:gs pos="0">
                  <a:srgbClr val="9BA29B">
                    <a:alpha val="49803"/>
                  </a:srgbClr>
                </a:gs>
                <a:gs pos="50000">
                  <a:srgbClr val="8D958E">
                    <a:alpha val="49803"/>
                  </a:srgbClr>
                </a:gs>
                <a:gs pos="100000">
                  <a:srgbClr val="79847A">
                    <a:alpha val="49803"/>
                  </a:srgbClr>
                </a:gs>
              </a:gsLst>
              <a:lin ang="5400012" scaled="0"/>
            </a:gradFill>
            <a:ln cap="flat" cmpd="sng" w="9525">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5" name="Google Shape;1115;p68"/>
            <p:cNvSpPr txBox="1"/>
            <p:nvPr/>
          </p:nvSpPr>
          <p:spPr>
            <a:xfrm>
              <a:off x="6447423" y="3108803"/>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Brianna</a:t>
              </a:r>
              <a:endParaRPr sz="1100"/>
            </a:p>
            <a:p>
              <a:pPr indent="0" lvl="0" marL="0" marR="0" rtl="0" algn="ctr">
                <a:lnSpc>
                  <a:spcPct val="90000"/>
                </a:lnSpc>
                <a:spcBef>
                  <a:spcPts val="50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Marketing Representative</a:t>
              </a:r>
              <a:endParaRPr b="0" i="0" sz="900" u="none" cap="none" strike="noStrike">
                <a:solidFill>
                  <a:schemeClr val="dk1"/>
                </a:solidFill>
                <a:latin typeface="Arial"/>
                <a:ea typeface="Arial"/>
                <a:cs typeface="Arial"/>
                <a:sym typeface="Arial"/>
              </a:endParaRPr>
            </a:p>
          </p:txBody>
        </p:sp>
        <p:sp>
          <p:nvSpPr>
            <p:cNvPr id="1116" name="Google Shape;1116;p68"/>
            <p:cNvSpPr/>
            <p:nvPr/>
          </p:nvSpPr>
          <p:spPr>
            <a:xfrm>
              <a:off x="8542271" y="1534602"/>
              <a:ext cx="1969200" cy="1354200"/>
            </a:xfrm>
            <a:prstGeom prst="roundRect">
              <a:avLst>
                <a:gd fmla="val 10000" name="adj"/>
              </a:avLst>
            </a:prstGeom>
            <a:gradFill>
              <a:gsLst>
                <a:gs pos="0">
                  <a:srgbClr val="9BA29B">
                    <a:alpha val="69803"/>
                  </a:srgbClr>
                </a:gs>
                <a:gs pos="50000">
                  <a:srgbClr val="8D958E">
                    <a:alpha val="69803"/>
                  </a:srgbClr>
                </a:gs>
                <a:gs pos="100000">
                  <a:srgbClr val="79847A">
                    <a:alpha val="69803"/>
                  </a:srgbClr>
                </a:gs>
              </a:gsLst>
              <a:lin ang="5400012" scaled="0"/>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7" name="Google Shape;1117;p68"/>
            <p:cNvSpPr txBox="1"/>
            <p:nvPr/>
          </p:nvSpPr>
          <p:spPr>
            <a:xfrm>
              <a:off x="8581936" y="1574267"/>
              <a:ext cx="1889700" cy="1275000"/>
            </a:xfrm>
            <a:prstGeom prst="rect">
              <a:avLst/>
            </a:prstGeom>
            <a:noFill/>
            <a:ln>
              <a:noFill/>
            </a:ln>
          </p:spPr>
          <p:txBody>
            <a:bodyPr anchorCtr="0" anchor="ctr" bIns="51425" lIns="51425" spcFirstLastPara="1" rIns="51425" wrap="square" tIns="51425">
              <a:noAutofit/>
            </a:bodyPr>
            <a:lstStyle/>
            <a:p>
              <a:pPr indent="0" lvl="0" marL="0" marR="0" rtl="0" algn="ctr">
                <a:lnSpc>
                  <a:spcPct val="9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Users of the Healthcare App</a:t>
              </a:r>
              <a:endParaRPr sz="1100"/>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9"/>
          <p:cNvSpPr txBox="1"/>
          <p:nvPr>
            <p:ph type="title"/>
          </p:nvPr>
        </p:nvSpPr>
        <p:spPr>
          <a:xfrm>
            <a:off x="374707" y="1637942"/>
            <a:ext cx="2662500" cy="186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Arial"/>
              <a:buNone/>
            </a:pPr>
            <a:r>
              <a:rPr lang="en"/>
              <a:t>Stakeholders Management Plan</a:t>
            </a:r>
            <a:endParaRPr/>
          </a:p>
        </p:txBody>
      </p:sp>
      <p:graphicFrame>
        <p:nvGraphicFramePr>
          <p:cNvPr id="1123" name="Google Shape;1123;p69"/>
          <p:cNvGraphicFramePr/>
          <p:nvPr/>
        </p:nvGraphicFramePr>
        <p:xfrm>
          <a:off x="3267584" y="281667"/>
          <a:ext cx="3000000" cy="3000000"/>
        </p:xfrm>
        <a:graphic>
          <a:graphicData uri="http://schemas.openxmlformats.org/drawingml/2006/table">
            <a:tbl>
              <a:tblPr bandRow="1" firstRow="1">
                <a:noFill/>
                <a:tableStyleId>{1666CF3D-7E7E-482B-AFC7-D335777D18FD}</a:tableStyleId>
              </a:tblPr>
              <a:tblGrid>
                <a:gridCol w="1759625"/>
                <a:gridCol w="1759625"/>
                <a:gridCol w="1759625"/>
              </a:tblGrid>
              <a:tr h="373850">
                <a:tc>
                  <a:txBody>
                    <a:bodyPr/>
                    <a:lstStyle/>
                    <a:p>
                      <a:pPr indent="0" lvl="0" marL="0" marR="0" rtl="0" algn="ctr">
                        <a:spcBef>
                          <a:spcPts val="0"/>
                        </a:spcBef>
                        <a:spcAft>
                          <a:spcPts val="0"/>
                        </a:spcAft>
                        <a:buNone/>
                      </a:pPr>
                      <a:r>
                        <a:rPr lang="en" sz="1400" u="none" cap="none" strike="noStrike"/>
                        <a:t>Name</a:t>
                      </a:r>
                      <a:endParaRPr sz="1100"/>
                    </a:p>
                  </a:txBody>
                  <a:tcPr marT="34300" marB="34300" marR="68600" marL="68600" anchor="ctr"/>
                </a:tc>
                <a:tc>
                  <a:txBody>
                    <a:bodyPr/>
                    <a:lstStyle/>
                    <a:p>
                      <a:pPr indent="0" lvl="0" marL="0" marR="0" rtl="0" algn="ctr">
                        <a:spcBef>
                          <a:spcPts val="0"/>
                        </a:spcBef>
                        <a:spcAft>
                          <a:spcPts val="0"/>
                        </a:spcAft>
                        <a:buNone/>
                      </a:pPr>
                      <a:r>
                        <a:rPr lang="en" sz="1400" u="none" cap="none" strike="noStrike"/>
                        <a:t>Power/Interest</a:t>
                      </a:r>
                      <a:endParaRPr sz="1100"/>
                    </a:p>
                  </a:txBody>
                  <a:tcPr marT="34300" marB="34300" marR="68600" marL="68600" anchor="ctr"/>
                </a:tc>
                <a:tc>
                  <a:txBody>
                    <a:bodyPr/>
                    <a:lstStyle/>
                    <a:p>
                      <a:pPr indent="0" lvl="0" marL="0" marR="0" rtl="0" algn="ctr">
                        <a:spcBef>
                          <a:spcPts val="0"/>
                        </a:spcBef>
                        <a:spcAft>
                          <a:spcPts val="0"/>
                        </a:spcAft>
                        <a:buNone/>
                      </a:pPr>
                      <a:r>
                        <a:rPr lang="en" sz="1400" u="none" cap="none" strike="noStrike"/>
                        <a:t>Current Engagement</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u="none" cap="none" strike="noStrike"/>
                        <a:t>Team Green</a:t>
                      </a:r>
                      <a:endParaRPr sz="1100"/>
                    </a:p>
                    <a:p>
                      <a:pPr indent="0" lvl="0" marL="0" marR="0" rtl="0" algn="l">
                        <a:spcBef>
                          <a:spcPts val="0"/>
                        </a:spcBef>
                        <a:spcAft>
                          <a:spcPts val="0"/>
                        </a:spcAft>
                        <a:buNone/>
                      </a:pPr>
                      <a:r>
                        <a:rPr i="1" lang="en" sz="900"/>
                        <a:t>Product Owner</a:t>
                      </a:r>
                      <a:endParaRPr sz="1100"/>
                    </a:p>
                  </a:txBody>
                  <a:tcPr marT="34300" marB="34300" marR="68600" marL="68600"/>
                </a:tc>
                <a:tc>
                  <a:txBody>
                    <a:bodyPr/>
                    <a:lstStyle/>
                    <a:p>
                      <a:pPr indent="0" lvl="0" marL="0" marR="0" rtl="0" algn="ctr">
                        <a:spcBef>
                          <a:spcPts val="0"/>
                        </a:spcBef>
                        <a:spcAft>
                          <a:spcPts val="0"/>
                        </a:spcAft>
                        <a:buNone/>
                      </a:pPr>
                      <a:r>
                        <a:rPr lang="en" sz="900"/>
                        <a:t>High/High</a:t>
                      </a:r>
                      <a:endParaRPr sz="1100"/>
                    </a:p>
                  </a:txBody>
                  <a:tcPr marT="34300" marB="34300" marR="68600" marL="68600" anchor="ctr"/>
                </a:tc>
                <a:tc>
                  <a:txBody>
                    <a:bodyPr/>
                    <a:lstStyle/>
                    <a:p>
                      <a:pPr indent="0" lvl="0" marL="0" marR="0" rtl="0" algn="ctr">
                        <a:spcBef>
                          <a:spcPts val="0"/>
                        </a:spcBef>
                        <a:spcAft>
                          <a:spcPts val="0"/>
                        </a:spcAft>
                        <a:buNone/>
                      </a:pPr>
                      <a:r>
                        <a:rPr lang="en" sz="900"/>
                        <a:t>Leading</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Eric</a:t>
                      </a:r>
                      <a:endParaRPr sz="1100"/>
                    </a:p>
                    <a:p>
                      <a:pPr indent="0" lvl="0" marL="0" marR="0" rtl="0" algn="l">
                        <a:spcBef>
                          <a:spcPts val="0"/>
                        </a:spcBef>
                        <a:spcAft>
                          <a:spcPts val="0"/>
                        </a:spcAft>
                        <a:buNone/>
                      </a:pPr>
                      <a:r>
                        <a:rPr i="1" lang="en" sz="900"/>
                        <a:t>ScrumMaster</a:t>
                      </a:r>
                      <a:endParaRPr sz="1100"/>
                    </a:p>
                  </a:txBody>
                  <a:tcPr marT="34300" marB="34300" marR="68600" marL="68600"/>
                </a:tc>
                <a:tc>
                  <a:txBody>
                    <a:bodyPr/>
                    <a:lstStyle/>
                    <a:p>
                      <a:pPr indent="0" lvl="0" marL="0" marR="0" rtl="0" algn="ctr">
                        <a:spcBef>
                          <a:spcPts val="0"/>
                        </a:spcBef>
                        <a:spcAft>
                          <a:spcPts val="0"/>
                        </a:spcAft>
                        <a:buNone/>
                      </a:pPr>
                      <a:r>
                        <a:rPr lang="en" sz="900"/>
                        <a:t>Medium/High</a:t>
                      </a:r>
                      <a:endParaRPr sz="1100"/>
                    </a:p>
                  </a:txBody>
                  <a:tcPr marT="34300" marB="34300" marR="68600" marL="68600" anchor="ctr"/>
                </a:tc>
                <a:tc>
                  <a:txBody>
                    <a:bodyPr/>
                    <a:lstStyle/>
                    <a:p>
                      <a:pPr indent="0" lvl="0" marL="0" marR="0" rtl="0" algn="ctr">
                        <a:spcBef>
                          <a:spcPts val="0"/>
                        </a:spcBef>
                        <a:spcAft>
                          <a:spcPts val="0"/>
                        </a:spcAft>
                        <a:buNone/>
                      </a:pPr>
                      <a:r>
                        <a:rPr lang="en" sz="900"/>
                        <a:t>Supportive</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Lia</a:t>
                      </a:r>
                      <a:endParaRPr sz="1100"/>
                    </a:p>
                    <a:p>
                      <a:pPr indent="0" lvl="0" marL="0" marR="0" rtl="0" algn="l">
                        <a:spcBef>
                          <a:spcPts val="0"/>
                        </a:spcBef>
                        <a:spcAft>
                          <a:spcPts val="0"/>
                        </a:spcAft>
                        <a:buNone/>
                      </a:pPr>
                      <a:r>
                        <a:rPr i="1" lang="en" sz="900"/>
                        <a:t>Programmer</a:t>
                      </a:r>
                      <a:endParaRPr sz="1100"/>
                    </a:p>
                  </a:txBody>
                  <a:tcPr marT="34300" marB="34300" marR="68600" marL="68600"/>
                </a:tc>
                <a:tc>
                  <a:txBody>
                    <a:bodyPr/>
                    <a:lstStyle/>
                    <a:p>
                      <a:pPr indent="0" lvl="0" marL="0" marR="0" rtl="0" algn="ctr">
                        <a:spcBef>
                          <a:spcPts val="0"/>
                        </a:spcBef>
                        <a:spcAft>
                          <a:spcPts val="0"/>
                        </a:spcAft>
                        <a:buNone/>
                      </a:pPr>
                      <a:r>
                        <a:rPr lang="en" sz="900"/>
                        <a:t>Low/Medium</a:t>
                      </a:r>
                      <a:endParaRPr sz="1100"/>
                    </a:p>
                  </a:txBody>
                  <a:tcPr marT="34300" marB="34300" marR="68600" marL="68600" anchor="ctr"/>
                </a:tc>
                <a:tc>
                  <a:txBody>
                    <a:bodyPr/>
                    <a:lstStyle/>
                    <a:p>
                      <a:pPr indent="0" lvl="0" marL="0" marR="0" rtl="0" algn="ctr">
                        <a:spcBef>
                          <a:spcPts val="0"/>
                        </a:spcBef>
                        <a:spcAft>
                          <a:spcPts val="0"/>
                        </a:spcAft>
                        <a:buNone/>
                      </a:pPr>
                      <a:r>
                        <a:rPr lang="en" sz="900"/>
                        <a:t>Neutral</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Brianna</a:t>
                      </a:r>
                      <a:endParaRPr sz="1100"/>
                    </a:p>
                    <a:p>
                      <a:pPr indent="0" lvl="0" marL="0" marR="0" rtl="0" algn="l">
                        <a:spcBef>
                          <a:spcPts val="0"/>
                        </a:spcBef>
                        <a:spcAft>
                          <a:spcPts val="0"/>
                        </a:spcAft>
                        <a:buNone/>
                      </a:pPr>
                      <a:r>
                        <a:rPr i="1" lang="en" sz="900"/>
                        <a:t>Marketing Representative</a:t>
                      </a:r>
                      <a:endParaRPr sz="1100"/>
                    </a:p>
                  </a:txBody>
                  <a:tcPr marT="34300" marB="34300" marR="68600" marL="68600"/>
                </a:tc>
                <a:tc>
                  <a:txBody>
                    <a:bodyPr/>
                    <a:lstStyle/>
                    <a:p>
                      <a:pPr indent="0" lvl="0" marL="0" marR="0" rtl="0" algn="ctr">
                        <a:spcBef>
                          <a:spcPts val="0"/>
                        </a:spcBef>
                        <a:spcAft>
                          <a:spcPts val="0"/>
                        </a:spcAft>
                        <a:buNone/>
                      </a:pPr>
                      <a:r>
                        <a:rPr lang="en" sz="900"/>
                        <a:t>Medium/High</a:t>
                      </a:r>
                      <a:endParaRPr sz="1100"/>
                    </a:p>
                  </a:txBody>
                  <a:tcPr marT="34300" marB="34300" marR="68600" marL="68600" anchor="ctr"/>
                </a:tc>
                <a:tc>
                  <a:txBody>
                    <a:bodyPr/>
                    <a:lstStyle/>
                    <a:p>
                      <a:pPr indent="0" lvl="0" marL="0" marR="0" rtl="0" algn="ctr">
                        <a:spcBef>
                          <a:spcPts val="0"/>
                        </a:spcBef>
                        <a:spcAft>
                          <a:spcPts val="0"/>
                        </a:spcAft>
                        <a:buNone/>
                      </a:pPr>
                      <a:r>
                        <a:rPr lang="en" sz="900"/>
                        <a:t>Supportive</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Jack</a:t>
                      </a:r>
                      <a:endParaRPr sz="1100"/>
                    </a:p>
                    <a:p>
                      <a:pPr indent="0" lvl="0" marL="0" marR="0" rtl="0" algn="l">
                        <a:spcBef>
                          <a:spcPts val="0"/>
                        </a:spcBef>
                        <a:spcAft>
                          <a:spcPts val="0"/>
                        </a:spcAft>
                        <a:buNone/>
                      </a:pPr>
                      <a:r>
                        <a:rPr i="1" lang="en" sz="900"/>
                        <a:t>Third Av. Regulatory Manager</a:t>
                      </a:r>
                      <a:endParaRPr sz="1100"/>
                    </a:p>
                  </a:txBody>
                  <a:tcPr marT="34300" marB="34300" marR="68600" marL="68600"/>
                </a:tc>
                <a:tc>
                  <a:txBody>
                    <a:bodyPr/>
                    <a:lstStyle/>
                    <a:p>
                      <a:pPr indent="0" lvl="0" marL="0" marR="0" rtl="0" algn="ctr">
                        <a:spcBef>
                          <a:spcPts val="0"/>
                        </a:spcBef>
                        <a:spcAft>
                          <a:spcPts val="0"/>
                        </a:spcAft>
                        <a:buNone/>
                      </a:pPr>
                      <a:r>
                        <a:rPr lang="en" sz="900"/>
                        <a:t>High/Medium</a:t>
                      </a:r>
                      <a:endParaRPr sz="1100"/>
                    </a:p>
                  </a:txBody>
                  <a:tcPr marT="34300" marB="34300" marR="68600" marL="68600" anchor="ctr"/>
                </a:tc>
                <a:tc>
                  <a:txBody>
                    <a:bodyPr/>
                    <a:lstStyle/>
                    <a:p>
                      <a:pPr indent="0" lvl="0" marL="0" marR="0" rtl="0" algn="ctr">
                        <a:spcBef>
                          <a:spcPts val="0"/>
                        </a:spcBef>
                        <a:spcAft>
                          <a:spcPts val="0"/>
                        </a:spcAft>
                        <a:buNone/>
                      </a:pPr>
                      <a:r>
                        <a:rPr lang="en" sz="900"/>
                        <a:t>Supportive</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Kendra</a:t>
                      </a:r>
                      <a:endParaRPr sz="1100"/>
                    </a:p>
                    <a:p>
                      <a:pPr indent="0" lvl="0" marL="0" marR="0" rtl="0" algn="l">
                        <a:spcBef>
                          <a:spcPts val="0"/>
                        </a:spcBef>
                        <a:spcAft>
                          <a:spcPts val="0"/>
                        </a:spcAft>
                        <a:buNone/>
                      </a:pPr>
                      <a:r>
                        <a:rPr i="1" lang="en" sz="900"/>
                        <a:t>Quality Assurance Manager</a:t>
                      </a:r>
                      <a:endParaRPr sz="1100"/>
                    </a:p>
                  </a:txBody>
                  <a:tcPr marT="34300" marB="34300" marR="68600" marL="68600"/>
                </a:tc>
                <a:tc>
                  <a:txBody>
                    <a:bodyPr/>
                    <a:lstStyle/>
                    <a:p>
                      <a:pPr indent="0" lvl="0" marL="0" marR="0" rtl="0" algn="ctr">
                        <a:spcBef>
                          <a:spcPts val="0"/>
                        </a:spcBef>
                        <a:spcAft>
                          <a:spcPts val="0"/>
                        </a:spcAft>
                        <a:buNone/>
                      </a:pPr>
                      <a:r>
                        <a:rPr lang="en" sz="900"/>
                        <a:t>High//High</a:t>
                      </a:r>
                      <a:endParaRPr sz="1100"/>
                    </a:p>
                  </a:txBody>
                  <a:tcPr marT="34300" marB="34300" marR="68600" marL="68600" anchor="ctr"/>
                </a:tc>
                <a:tc>
                  <a:txBody>
                    <a:bodyPr/>
                    <a:lstStyle/>
                    <a:p>
                      <a:pPr indent="0" lvl="0" marL="0" marR="0" rtl="0" algn="ctr">
                        <a:spcBef>
                          <a:spcPts val="0"/>
                        </a:spcBef>
                        <a:spcAft>
                          <a:spcPts val="0"/>
                        </a:spcAft>
                        <a:buNone/>
                      </a:pPr>
                      <a:r>
                        <a:rPr lang="en" sz="900"/>
                        <a:t>Leading</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Aziz</a:t>
                      </a:r>
                      <a:endParaRPr sz="1100"/>
                    </a:p>
                    <a:p>
                      <a:pPr indent="0" lvl="0" marL="0" marR="0" rtl="0" algn="l">
                        <a:spcBef>
                          <a:spcPts val="0"/>
                        </a:spcBef>
                        <a:spcAft>
                          <a:spcPts val="0"/>
                        </a:spcAft>
                        <a:buNone/>
                      </a:pPr>
                      <a:r>
                        <a:rPr i="1" lang="en" sz="900"/>
                        <a:t>Quality Assurance Tester</a:t>
                      </a:r>
                      <a:endParaRPr sz="1100"/>
                    </a:p>
                  </a:txBody>
                  <a:tcPr marT="34300" marB="34300" marR="68600" marL="68600"/>
                </a:tc>
                <a:tc>
                  <a:txBody>
                    <a:bodyPr/>
                    <a:lstStyle/>
                    <a:p>
                      <a:pPr indent="0" lvl="0" marL="0" marR="0" rtl="0" algn="ctr">
                        <a:spcBef>
                          <a:spcPts val="0"/>
                        </a:spcBef>
                        <a:spcAft>
                          <a:spcPts val="0"/>
                        </a:spcAft>
                        <a:buNone/>
                      </a:pPr>
                      <a:r>
                        <a:rPr lang="en" sz="900"/>
                        <a:t>Low/Low</a:t>
                      </a:r>
                      <a:endParaRPr sz="1100"/>
                    </a:p>
                  </a:txBody>
                  <a:tcPr marT="34300" marB="34300" marR="68600" marL="68600" anchor="ctr"/>
                </a:tc>
                <a:tc>
                  <a:txBody>
                    <a:bodyPr/>
                    <a:lstStyle/>
                    <a:p>
                      <a:pPr indent="0" lvl="0" marL="0" marR="0" rtl="0" algn="ctr">
                        <a:spcBef>
                          <a:spcPts val="0"/>
                        </a:spcBef>
                        <a:spcAft>
                          <a:spcPts val="0"/>
                        </a:spcAft>
                        <a:buNone/>
                      </a:pPr>
                      <a:r>
                        <a:rPr lang="en" sz="900"/>
                        <a:t>Resistant</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Barry</a:t>
                      </a:r>
                      <a:endParaRPr sz="1100"/>
                    </a:p>
                    <a:p>
                      <a:pPr indent="0" lvl="0" marL="0" marR="0" rtl="0" algn="l">
                        <a:spcBef>
                          <a:spcPts val="0"/>
                        </a:spcBef>
                        <a:spcAft>
                          <a:spcPts val="0"/>
                        </a:spcAft>
                        <a:buNone/>
                      </a:pPr>
                      <a:r>
                        <a:rPr i="1" lang="en" sz="900"/>
                        <a:t>Accounting Staff</a:t>
                      </a:r>
                      <a:endParaRPr sz="1100"/>
                    </a:p>
                  </a:txBody>
                  <a:tcPr marT="34300" marB="34300" marR="68600" marL="68600"/>
                </a:tc>
                <a:tc>
                  <a:txBody>
                    <a:bodyPr/>
                    <a:lstStyle/>
                    <a:p>
                      <a:pPr indent="0" lvl="0" marL="0" marR="0" rtl="0" algn="ctr">
                        <a:spcBef>
                          <a:spcPts val="0"/>
                        </a:spcBef>
                        <a:spcAft>
                          <a:spcPts val="0"/>
                        </a:spcAft>
                        <a:buNone/>
                      </a:pPr>
                      <a:r>
                        <a:rPr lang="en" sz="900"/>
                        <a:t>Low/Medium</a:t>
                      </a:r>
                      <a:endParaRPr sz="1100"/>
                    </a:p>
                  </a:txBody>
                  <a:tcPr marT="34300" marB="34300" marR="68600" marL="68600" anchor="ctr"/>
                </a:tc>
                <a:tc>
                  <a:txBody>
                    <a:bodyPr/>
                    <a:lstStyle/>
                    <a:p>
                      <a:pPr indent="0" lvl="0" marL="0" marR="0" rtl="0" algn="ctr">
                        <a:spcBef>
                          <a:spcPts val="0"/>
                        </a:spcBef>
                        <a:spcAft>
                          <a:spcPts val="0"/>
                        </a:spcAft>
                        <a:buNone/>
                      </a:pPr>
                      <a:r>
                        <a:rPr lang="en" sz="900"/>
                        <a:t>Neutral</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Third Avenue Management</a:t>
                      </a:r>
                      <a:endParaRPr sz="1100"/>
                    </a:p>
                  </a:txBody>
                  <a:tcPr marT="34300" marB="34300" marR="68600" marL="68600"/>
                </a:tc>
                <a:tc>
                  <a:txBody>
                    <a:bodyPr/>
                    <a:lstStyle/>
                    <a:p>
                      <a:pPr indent="0" lvl="0" marL="0" marR="0" rtl="0" algn="ctr">
                        <a:spcBef>
                          <a:spcPts val="0"/>
                        </a:spcBef>
                        <a:spcAft>
                          <a:spcPts val="0"/>
                        </a:spcAft>
                        <a:buNone/>
                      </a:pPr>
                      <a:r>
                        <a:rPr lang="en" sz="900"/>
                        <a:t>High/High</a:t>
                      </a:r>
                      <a:endParaRPr sz="1100"/>
                    </a:p>
                  </a:txBody>
                  <a:tcPr marT="34300" marB="34300" marR="68600" marL="68600" anchor="ctr"/>
                </a:tc>
                <a:tc>
                  <a:txBody>
                    <a:bodyPr/>
                    <a:lstStyle/>
                    <a:p>
                      <a:pPr indent="0" lvl="0" marL="0" marR="0" rtl="0" algn="ctr">
                        <a:spcBef>
                          <a:spcPts val="0"/>
                        </a:spcBef>
                        <a:spcAft>
                          <a:spcPts val="0"/>
                        </a:spcAft>
                        <a:buNone/>
                      </a:pPr>
                      <a:r>
                        <a:rPr lang="en" sz="900"/>
                        <a:t>Resistant</a:t>
                      </a:r>
                      <a:endParaRPr sz="1100"/>
                    </a:p>
                  </a:txBody>
                  <a:tcPr marT="34300" marB="34300" marR="68600" marL="68600" anchor="ctr"/>
                </a:tc>
              </a:tr>
              <a:tr h="420650">
                <a:tc>
                  <a:txBody>
                    <a:bodyPr/>
                    <a:lstStyle/>
                    <a:p>
                      <a:pPr indent="0" lvl="0" marL="0" marR="0" rtl="0" algn="l">
                        <a:spcBef>
                          <a:spcPts val="0"/>
                        </a:spcBef>
                        <a:spcAft>
                          <a:spcPts val="0"/>
                        </a:spcAft>
                        <a:buNone/>
                      </a:pPr>
                      <a:r>
                        <a:rPr b="1" lang="en" sz="900"/>
                        <a:t>Users of the Healthcare App</a:t>
                      </a:r>
                      <a:endParaRPr sz="1100"/>
                    </a:p>
                  </a:txBody>
                  <a:tcPr marT="34300" marB="34300" marR="68600" marL="68600"/>
                </a:tc>
                <a:tc>
                  <a:txBody>
                    <a:bodyPr/>
                    <a:lstStyle/>
                    <a:p>
                      <a:pPr indent="0" lvl="0" marL="0" marR="0" rtl="0" algn="ctr">
                        <a:spcBef>
                          <a:spcPts val="0"/>
                        </a:spcBef>
                        <a:spcAft>
                          <a:spcPts val="0"/>
                        </a:spcAft>
                        <a:buNone/>
                      </a:pPr>
                      <a:r>
                        <a:rPr lang="en" sz="900"/>
                        <a:t>Low/Low</a:t>
                      </a:r>
                      <a:endParaRPr sz="1100"/>
                    </a:p>
                  </a:txBody>
                  <a:tcPr marT="34300" marB="34300" marR="68600" marL="68600" anchor="ctr"/>
                </a:tc>
                <a:tc>
                  <a:txBody>
                    <a:bodyPr/>
                    <a:lstStyle/>
                    <a:p>
                      <a:pPr indent="0" lvl="0" marL="0" marR="0" rtl="0" algn="ctr">
                        <a:spcBef>
                          <a:spcPts val="0"/>
                        </a:spcBef>
                        <a:spcAft>
                          <a:spcPts val="0"/>
                        </a:spcAft>
                        <a:buNone/>
                      </a:pPr>
                      <a:r>
                        <a:rPr lang="en" sz="900"/>
                        <a:t>Unaware</a:t>
                      </a:r>
                      <a:endParaRPr sz="1100"/>
                    </a:p>
                  </a:txBody>
                  <a:tcPr marT="34300" marB="34300" marR="68600" marL="6860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857250" y="457200"/>
            <a:ext cx="74064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1"/>
              </a:buClr>
              <a:buSzPts val="3300"/>
              <a:buFont typeface="Corbel"/>
              <a:buNone/>
            </a:pPr>
            <a:r>
              <a:rPr lang="en"/>
              <a:t>Project Charter Development</a:t>
            </a:r>
            <a:endParaRPr/>
          </a:p>
        </p:txBody>
      </p:sp>
      <p:sp>
        <p:nvSpPr>
          <p:cNvPr id="216" name="Google Shape;216;p34"/>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a:bodyPr>
          <a:lstStyle/>
          <a:p>
            <a:pPr indent="0" lvl="0" marL="38100" rtl="0" algn="l">
              <a:lnSpc>
                <a:spcPct val="90000"/>
              </a:lnSpc>
              <a:spcBef>
                <a:spcPts val="0"/>
              </a:spcBef>
              <a:spcAft>
                <a:spcPts val="0"/>
              </a:spcAft>
              <a:buSzPts val="1300"/>
              <a:buNone/>
            </a:pPr>
            <a:r>
              <a:rPr lang="en"/>
              <a:t>Our health care app will take four months to finish</a:t>
            </a:r>
            <a:endParaRPr/>
          </a:p>
          <a:p>
            <a:pPr indent="0" lvl="0" marL="38100" rtl="0" algn="l">
              <a:lnSpc>
                <a:spcPct val="90000"/>
              </a:lnSpc>
              <a:spcBef>
                <a:spcPts val="1100"/>
              </a:spcBef>
              <a:spcAft>
                <a:spcPts val="0"/>
              </a:spcAft>
              <a:buSzPts val="1300"/>
              <a:buNone/>
            </a:pPr>
            <a:r>
              <a:rPr lang="en"/>
              <a:t>We have a budget of $350,000</a:t>
            </a:r>
            <a:endParaRPr/>
          </a:p>
          <a:p>
            <a:pPr indent="0" lvl="0" marL="38100" rtl="0" algn="l">
              <a:lnSpc>
                <a:spcPct val="90000"/>
              </a:lnSpc>
              <a:spcBef>
                <a:spcPts val="1100"/>
              </a:spcBef>
              <a:spcAft>
                <a:spcPts val="0"/>
              </a:spcAft>
              <a:buSzPts val="1300"/>
              <a:buNone/>
            </a:pPr>
            <a:r>
              <a:rPr lang="en"/>
              <a:t>Required features include:</a:t>
            </a:r>
            <a:endParaRPr/>
          </a:p>
          <a:p>
            <a:pPr indent="-139700" lvl="1" marL="342900" rtl="0" algn="l">
              <a:lnSpc>
                <a:spcPct val="90000"/>
              </a:lnSpc>
              <a:spcBef>
                <a:spcPts val="200"/>
              </a:spcBef>
              <a:spcAft>
                <a:spcPts val="0"/>
              </a:spcAft>
              <a:buSzPts val="1200"/>
              <a:buChar char="•"/>
            </a:pPr>
            <a:r>
              <a:rPr lang="en"/>
              <a:t>A fitness tracker</a:t>
            </a:r>
            <a:endParaRPr/>
          </a:p>
          <a:p>
            <a:pPr indent="-139700" lvl="1" marL="342900" rtl="0" algn="l">
              <a:lnSpc>
                <a:spcPct val="90000"/>
              </a:lnSpc>
              <a:spcBef>
                <a:spcPts val="500"/>
              </a:spcBef>
              <a:spcAft>
                <a:spcPts val="0"/>
              </a:spcAft>
              <a:buSzPts val="1200"/>
              <a:buChar char="•"/>
            </a:pPr>
            <a:r>
              <a:rPr lang="en"/>
              <a:t>Medication tracker</a:t>
            </a:r>
            <a:endParaRPr/>
          </a:p>
          <a:p>
            <a:pPr indent="-139700" lvl="1" marL="342900" rtl="0" algn="l">
              <a:lnSpc>
                <a:spcPct val="90000"/>
              </a:lnSpc>
              <a:spcBef>
                <a:spcPts val="500"/>
              </a:spcBef>
              <a:spcAft>
                <a:spcPts val="0"/>
              </a:spcAft>
              <a:buSzPts val="1200"/>
              <a:buChar char="•"/>
            </a:pPr>
            <a:r>
              <a:rPr lang="en"/>
              <a:t>User physicians list</a:t>
            </a:r>
            <a:endParaRPr/>
          </a:p>
          <a:p>
            <a:pPr indent="-139700" lvl="1" marL="342900" rtl="0" algn="l">
              <a:lnSpc>
                <a:spcPct val="90000"/>
              </a:lnSpc>
              <a:spcBef>
                <a:spcPts val="500"/>
              </a:spcBef>
              <a:spcAft>
                <a:spcPts val="0"/>
              </a:spcAft>
              <a:buSzPts val="1200"/>
              <a:buChar char="•"/>
            </a:pPr>
            <a:r>
              <a:rPr lang="en"/>
              <a:t>User emergency contact list</a:t>
            </a:r>
            <a:endParaRPr/>
          </a:p>
          <a:p>
            <a:pPr indent="-139700" lvl="1" marL="342900" rtl="0" algn="l">
              <a:lnSpc>
                <a:spcPct val="90000"/>
              </a:lnSpc>
              <a:spcBef>
                <a:spcPts val="500"/>
              </a:spcBef>
              <a:spcAft>
                <a:spcPts val="0"/>
              </a:spcAft>
              <a:buSzPts val="1200"/>
              <a:buChar char="•"/>
            </a:pPr>
            <a:r>
              <a:rPr lang="en"/>
              <a:t>Health resources</a:t>
            </a:r>
            <a:endParaRPr/>
          </a:p>
          <a:p>
            <a:pPr indent="-139700" lvl="1" marL="342900" rtl="0" algn="l">
              <a:lnSpc>
                <a:spcPct val="90000"/>
              </a:lnSpc>
              <a:spcBef>
                <a:spcPts val="500"/>
              </a:spcBef>
              <a:spcAft>
                <a:spcPts val="0"/>
              </a:spcAft>
              <a:buSzPts val="1200"/>
              <a:buChar char="•"/>
            </a:pPr>
            <a:r>
              <a:rPr lang="en"/>
              <a:t>Medical payment tacker</a:t>
            </a:r>
            <a:endParaRPr/>
          </a:p>
        </p:txBody>
      </p:sp>
      <p:sp>
        <p:nvSpPr>
          <p:cNvPr id="217" name="Google Shape;217;p34"/>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70"/>
          <p:cNvSpPr txBox="1"/>
          <p:nvPr>
            <p:ph type="title"/>
          </p:nvPr>
        </p:nvSpPr>
        <p:spPr>
          <a:xfrm>
            <a:off x="800100" y="1025228"/>
            <a:ext cx="7543800" cy="423900"/>
          </a:xfrm>
          <a:prstGeom prst="rect">
            <a:avLst/>
          </a:prstGeom>
          <a:noFill/>
          <a:ln>
            <a:noFill/>
          </a:ln>
        </p:spPr>
        <p:txBody>
          <a:bodyPr anchorCtr="0" anchor="ctr" bIns="34275" lIns="68575" spcFirstLastPara="1" rIns="68575" wrap="square" tIns="34275">
            <a:normAutofit fontScale="90000"/>
          </a:bodyPr>
          <a:lstStyle/>
          <a:p>
            <a:pPr indent="0" lvl="0" marL="0" rtl="0" algn="ctr">
              <a:lnSpc>
                <a:spcPct val="90000"/>
              </a:lnSpc>
              <a:spcBef>
                <a:spcPts val="0"/>
              </a:spcBef>
              <a:spcAft>
                <a:spcPts val="0"/>
              </a:spcAft>
              <a:buClr>
                <a:schemeClr val="dk1"/>
              </a:buClr>
              <a:buSzPct val="72727"/>
              <a:buFont typeface="Arial"/>
              <a:buNone/>
            </a:pPr>
            <a:r>
              <a:rPr lang="en"/>
              <a:t>Agile vs. Traditional: Stakeholders </a:t>
            </a:r>
            <a:endParaRPr/>
          </a:p>
        </p:txBody>
      </p:sp>
      <p:sp>
        <p:nvSpPr>
          <p:cNvPr id="1129" name="Google Shape;1129;p70"/>
          <p:cNvSpPr txBox="1"/>
          <p:nvPr>
            <p:ph idx="1" type="body"/>
          </p:nvPr>
        </p:nvSpPr>
        <p:spPr>
          <a:xfrm>
            <a:off x="1322489" y="2467055"/>
            <a:ext cx="3086100" cy="205800"/>
          </a:xfrm>
          <a:prstGeom prst="rect">
            <a:avLst/>
          </a:prstGeom>
          <a:noFill/>
          <a:ln>
            <a:noFill/>
          </a:ln>
        </p:spPr>
        <p:txBody>
          <a:bodyPr anchorCtr="0" anchor="t" bIns="34275" lIns="68575" spcFirstLastPara="1" rIns="68575" wrap="square" tIns="34275">
            <a:noAutofit/>
          </a:bodyPr>
          <a:lstStyle/>
          <a:p>
            <a:pPr indent="0" lvl="0" marL="0" rtl="0" algn="l">
              <a:lnSpc>
                <a:spcPct val="122222"/>
              </a:lnSpc>
              <a:spcBef>
                <a:spcPts val="0"/>
              </a:spcBef>
              <a:spcAft>
                <a:spcPts val="0"/>
              </a:spcAft>
              <a:buClr>
                <a:srgbClr val="AE4627"/>
              </a:buClr>
              <a:buSzPts val="1400"/>
              <a:buNone/>
            </a:pPr>
            <a:r>
              <a:rPr lang="en"/>
              <a:t>Continual Changes</a:t>
            </a:r>
            <a:endParaRPr/>
          </a:p>
        </p:txBody>
      </p:sp>
      <p:sp>
        <p:nvSpPr>
          <p:cNvPr id="1130" name="Google Shape;1130;p70"/>
          <p:cNvSpPr txBox="1"/>
          <p:nvPr>
            <p:ph idx="2" type="body"/>
          </p:nvPr>
        </p:nvSpPr>
        <p:spPr>
          <a:xfrm>
            <a:off x="1322489" y="2713219"/>
            <a:ext cx="3086100" cy="691200"/>
          </a:xfrm>
          <a:prstGeom prst="rect">
            <a:avLst/>
          </a:prstGeom>
          <a:noFill/>
          <a:ln>
            <a:noFill/>
          </a:ln>
        </p:spPr>
        <p:txBody>
          <a:bodyPr anchorCtr="0" anchor="t" bIns="34275" lIns="68575" spcFirstLastPara="1" rIns="68575" wrap="square" tIns="34275">
            <a:noAutofit/>
          </a:bodyPr>
          <a:lstStyle/>
          <a:p>
            <a:pPr indent="0" lvl="0" marL="0" rtl="0" algn="l">
              <a:lnSpc>
                <a:spcPct val="183333"/>
              </a:lnSpc>
              <a:spcBef>
                <a:spcPts val="0"/>
              </a:spcBef>
              <a:spcAft>
                <a:spcPts val="0"/>
              </a:spcAft>
              <a:buClr>
                <a:srgbClr val="000000"/>
              </a:buClr>
              <a:buSzPts val="900"/>
              <a:buNone/>
            </a:pPr>
            <a:r>
              <a:rPr b="0" i="0" lang="en" sz="900" u="none" strike="noStrike">
                <a:solidFill>
                  <a:srgbClr val="000000"/>
                </a:solidFill>
              </a:rPr>
              <a:t>The stakeholders continually change items on the backlog which the team will respond to as new features and updates are added</a:t>
            </a:r>
            <a:endParaRPr sz="900"/>
          </a:p>
        </p:txBody>
      </p:sp>
      <p:sp>
        <p:nvSpPr>
          <p:cNvPr id="1131" name="Google Shape;1131;p70"/>
          <p:cNvSpPr txBox="1"/>
          <p:nvPr>
            <p:ph idx="3" type="body"/>
          </p:nvPr>
        </p:nvSpPr>
        <p:spPr>
          <a:xfrm>
            <a:off x="1322489" y="3512017"/>
            <a:ext cx="3086100" cy="205800"/>
          </a:xfrm>
          <a:prstGeom prst="rect">
            <a:avLst/>
          </a:prstGeom>
          <a:noFill/>
          <a:ln>
            <a:noFill/>
          </a:ln>
        </p:spPr>
        <p:txBody>
          <a:bodyPr anchorCtr="0" anchor="t" bIns="34275" lIns="68575" spcFirstLastPara="1" rIns="68575" wrap="square" tIns="34275">
            <a:noAutofit/>
          </a:bodyPr>
          <a:lstStyle/>
          <a:p>
            <a:pPr indent="0" lvl="0" marL="0" rtl="0" algn="l">
              <a:lnSpc>
                <a:spcPct val="122222"/>
              </a:lnSpc>
              <a:spcBef>
                <a:spcPts val="0"/>
              </a:spcBef>
              <a:spcAft>
                <a:spcPts val="0"/>
              </a:spcAft>
              <a:buClr>
                <a:srgbClr val="AE4627"/>
              </a:buClr>
              <a:buSzPts val="1400"/>
              <a:buNone/>
            </a:pPr>
            <a:r>
              <a:rPr lang="en"/>
              <a:t>Transparency</a:t>
            </a:r>
            <a:endParaRPr/>
          </a:p>
        </p:txBody>
      </p:sp>
      <p:sp>
        <p:nvSpPr>
          <p:cNvPr id="1132" name="Google Shape;1132;p70"/>
          <p:cNvSpPr txBox="1"/>
          <p:nvPr>
            <p:ph idx="4" type="body"/>
          </p:nvPr>
        </p:nvSpPr>
        <p:spPr>
          <a:xfrm>
            <a:off x="1322489" y="3755732"/>
            <a:ext cx="3086100" cy="548400"/>
          </a:xfrm>
          <a:prstGeom prst="rect">
            <a:avLst/>
          </a:prstGeom>
          <a:noFill/>
          <a:ln>
            <a:noFill/>
          </a:ln>
        </p:spPr>
        <p:txBody>
          <a:bodyPr anchorCtr="0" anchor="t" bIns="34275" lIns="68575" spcFirstLastPara="1" rIns="68575" wrap="square" tIns="34275">
            <a:normAutofit/>
          </a:bodyPr>
          <a:lstStyle/>
          <a:p>
            <a:pPr indent="0" lvl="0" marL="0" rtl="0" algn="l">
              <a:lnSpc>
                <a:spcPct val="183333"/>
              </a:lnSpc>
              <a:spcBef>
                <a:spcPts val="0"/>
              </a:spcBef>
              <a:spcAft>
                <a:spcPts val="0"/>
              </a:spcAft>
              <a:buClr>
                <a:srgbClr val="000000"/>
              </a:buClr>
              <a:buSzPts val="900"/>
              <a:buNone/>
            </a:pPr>
            <a:r>
              <a:rPr b="0" i="0" lang="en" sz="900" u="none" strike="noStrike">
                <a:solidFill>
                  <a:srgbClr val="000000"/>
                </a:solidFill>
              </a:rPr>
              <a:t>The agile method encourages active participation and transparency between the stakeholders and the team</a:t>
            </a:r>
            <a:endParaRPr sz="900"/>
          </a:p>
        </p:txBody>
      </p:sp>
      <p:sp>
        <p:nvSpPr>
          <p:cNvPr id="1133" name="Google Shape;1133;p70"/>
          <p:cNvSpPr txBox="1"/>
          <p:nvPr>
            <p:ph idx="5" type="body"/>
          </p:nvPr>
        </p:nvSpPr>
        <p:spPr>
          <a:xfrm>
            <a:off x="4803608" y="1591664"/>
            <a:ext cx="3086100" cy="205800"/>
          </a:xfrm>
          <a:prstGeom prst="rect">
            <a:avLst/>
          </a:prstGeom>
          <a:noFill/>
          <a:ln>
            <a:noFill/>
          </a:ln>
        </p:spPr>
        <p:txBody>
          <a:bodyPr anchorCtr="0" anchor="t" bIns="34275" lIns="68575" spcFirstLastPara="1" rIns="68575" wrap="square" tIns="34275">
            <a:noAutofit/>
          </a:bodyPr>
          <a:lstStyle/>
          <a:p>
            <a:pPr indent="0" lvl="0" marL="0" rtl="0" algn="l">
              <a:lnSpc>
                <a:spcPct val="122222"/>
              </a:lnSpc>
              <a:spcBef>
                <a:spcPts val="0"/>
              </a:spcBef>
              <a:spcAft>
                <a:spcPts val="0"/>
              </a:spcAft>
              <a:buClr>
                <a:srgbClr val="AE4627"/>
              </a:buClr>
              <a:buSzPts val="1400"/>
              <a:buNone/>
            </a:pPr>
            <a:r>
              <a:rPr lang="en"/>
              <a:t>Customer Collaboration</a:t>
            </a:r>
            <a:endParaRPr/>
          </a:p>
        </p:txBody>
      </p:sp>
      <p:sp>
        <p:nvSpPr>
          <p:cNvPr id="1134" name="Google Shape;1134;p70"/>
          <p:cNvSpPr txBox="1"/>
          <p:nvPr>
            <p:ph idx="6" type="body"/>
          </p:nvPr>
        </p:nvSpPr>
        <p:spPr>
          <a:xfrm>
            <a:off x="4803608" y="1878269"/>
            <a:ext cx="3086100" cy="548400"/>
          </a:xfrm>
          <a:prstGeom prst="rect">
            <a:avLst/>
          </a:prstGeom>
          <a:noFill/>
          <a:ln>
            <a:noFill/>
          </a:ln>
        </p:spPr>
        <p:txBody>
          <a:bodyPr anchorCtr="0" anchor="t" bIns="34275" lIns="68575" spcFirstLastPara="1" rIns="68575" wrap="square" tIns="34275">
            <a:normAutofit/>
          </a:bodyPr>
          <a:lstStyle/>
          <a:p>
            <a:pPr indent="0" lvl="0" marL="0" rtl="0" algn="l">
              <a:lnSpc>
                <a:spcPct val="183333"/>
              </a:lnSpc>
              <a:spcBef>
                <a:spcPts val="0"/>
              </a:spcBef>
              <a:spcAft>
                <a:spcPts val="0"/>
              </a:spcAft>
              <a:buClr>
                <a:schemeClr val="dk1"/>
              </a:buClr>
              <a:buSzPts val="900"/>
              <a:buNone/>
            </a:pPr>
            <a:r>
              <a:rPr lang="en" sz="900">
                <a:solidFill>
                  <a:schemeClr val="dk1"/>
                </a:solidFill>
              </a:rPr>
              <a:t>The agile approach prioritizes customer collaboration over contract negotiation</a:t>
            </a:r>
            <a:endParaRPr>
              <a:solidFill>
                <a:schemeClr val="dk1"/>
              </a:solidFill>
            </a:endParaRPr>
          </a:p>
        </p:txBody>
      </p:sp>
      <p:sp>
        <p:nvSpPr>
          <p:cNvPr id="1135" name="Google Shape;1135;p70"/>
          <p:cNvSpPr txBox="1"/>
          <p:nvPr>
            <p:ph idx="7" type="body"/>
          </p:nvPr>
        </p:nvSpPr>
        <p:spPr>
          <a:xfrm>
            <a:off x="1322489" y="1560789"/>
            <a:ext cx="3086100" cy="205800"/>
          </a:xfrm>
          <a:prstGeom prst="rect">
            <a:avLst/>
          </a:prstGeom>
          <a:noFill/>
          <a:ln>
            <a:noFill/>
          </a:ln>
        </p:spPr>
        <p:txBody>
          <a:bodyPr anchorCtr="0" anchor="t" bIns="34275" lIns="68575" spcFirstLastPara="1" rIns="68575" wrap="square" tIns="34275">
            <a:noAutofit/>
          </a:bodyPr>
          <a:lstStyle/>
          <a:p>
            <a:pPr indent="0" lvl="0" marL="0" rtl="0" algn="l">
              <a:lnSpc>
                <a:spcPct val="122222"/>
              </a:lnSpc>
              <a:spcBef>
                <a:spcPts val="0"/>
              </a:spcBef>
              <a:spcAft>
                <a:spcPts val="0"/>
              </a:spcAft>
              <a:buClr>
                <a:srgbClr val="AE4627"/>
              </a:buClr>
              <a:buSzPts val="1400"/>
              <a:buNone/>
            </a:pPr>
            <a:r>
              <a:rPr lang="en"/>
              <a:t>Customer Engagement</a:t>
            </a:r>
            <a:endParaRPr/>
          </a:p>
        </p:txBody>
      </p:sp>
      <p:sp>
        <p:nvSpPr>
          <p:cNvPr id="1136" name="Google Shape;1136;p70"/>
          <p:cNvSpPr txBox="1"/>
          <p:nvPr>
            <p:ph idx="8" type="body"/>
          </p:nvPr>
        </p:nvSpPr>
        <p:spPr>
          <a:xfrm>
            <a:off x="1322489" y="1878277"/>
            <a:ext cx="3086100" cy="548400"/>
          </a:xfrm>
          <a:prstGeom prst="rect">
            <a:avLst/>
          </a:prstGeom>
          <a:noFill/>
          <a:ln>
            <a:noFill/>
          </a:ln>
        </p:spPr>
        <p:txBody>
          <a:bodyPr anchorCtr="0" anchor="t" bIns="34275" lIns="68575" spcFirstLastPara="1" rIns="68575" wrap="square" tIns="34275">
            <a:noAutofit/>
          </a:bodyPr>
          <a:lstStyle/>
          <a:p>
            <a:pPr indent="0" lvl="0" marL="0" rtl="0" algn="l">
              <a:lnSpc>
                <a:spcPct val="183333"/>
              </a:lnSpc>
              <a:spcBef>
                <a:spcPts val="0"/>
              </a:spcBef>
              <a:spcAft>
                <a:spcPts val="0"/>
              </a:spcAft>
              <a:buClr>
                <a:srgbClr val="231F20"/>
              </a:buClr>
              <a:buSzPts val="900"/>
              <a:buNone/>
            </a:pPr>
            <a:r>
              <a:rPr b="0" i="0" lang="en" sz="900">
                <a:solidFill>
                  <a:srgbClr val="231F20"/>
                </a:solidFill>
              </a:rPr>
              <a:t>In Agile, customer engagement is at the very top. The customer is regarded highly in its frameworks</a:t>
            </a:r>
            <a:endParaRPr/>
          </a:p>
        </p:txBody>
      </p:sp>
      <p:sp>
        <p:nvSpPr>
          <p:cNvPr id="1137" name="Google Shape;1137;p70"/>
          <p:cNvSpPr txBox="1"/>
          <p:nvPr>
            <p:ph idx="9" type="body"/>
          </p:nvPr>
        </p:nvSpPr>
        <p:spPr>
          <a:xfrm>
            <a:off x="4803608" y="2467055"/>
            <a:ext cx="3086100" cy="205800"/>
          </a:xfrm>
          <a:prstGeom prst="rect">
            <a:avLst/>
          </a:prstGeom>
          <a:noFill/>
          <a:ln>
            <a:noFill/>
          </a:ln>
        </p:spPr>
        <p:txBody>
          <a:bodyPr anchorCtr="0" anchor="t" bIns="34275" lIns="68575" spcFirstLastPara="1" rIns="68575" wrap="square" tIns="34275">
            <a:noAutofit/>
          </a:bodyPr>
          <a:lstStyle/>
          <a:p>
            <a:pPr indent="0" lvl="0" marL="0" rtl="0" algn="l">
              <a:lnSpc>
                <a:spcPct val="122222"/>
              </a:lnSpc>
              <a:spcBef>
                <a:spcPts val="0"/>
              </a:spcBef>
              <a:spcAft>
                <a:spcPts val="0"/>
              </a:spcAft>
              <a:buClr>
                <a:srgbClr val="AE4627"/>
              </a:buClr>
              <a:buSzPts val="1400"/>
              <a:buNone/>
            </a:pPr>
            <a:r>
              <a:rPr lang="en"/>
              <a:t>Cost Saving</a:t>
            </a:r>
            <a:endParaRPr/>
          </a:p>
        </p:txBody>
      </p:sp>
      <p:sp>
        <p:nvSpPr>
          <p:cNvPr id="1138" name="Google Shape;1138;p70"/>
          <p:cNvSpPr txBox="1"/>
          <p:nvPr>
            <p:ph idx="13" type="body"/>
          </p:nvPr>
        </p:nvSpPr>
        <p:spPr>
          <a:xfrm>
            <a:off x="4803608" y="2713220"/>
            <a:ext cx="3086100" cy="876000"/>
          </a:xfrm>
          <a:prstGeom prst="rect">
            <a:avLst/>
          </a:prstGeom>
          <a:noFill/>
          <a:ln>
            <a:noFill/>
          </a:ln>
        </p:spPr>
        <p:txBody>
          <a:bodyPr anchorCtr="0" anchor="t" bIns="34275" lIns="68575" spcFirstLastPara="1" rIns="68575" wrap="square" tIns="34275">
            <a:noAutofit/>
          </a:bodyPr>
          <a:lstStyle/>
          <a:p>
            <a:pPr indent="0" lvl="0" marL="0" rtl="0" algn="l">
              <a:lnSpc>
                <a:spcPct val="183333"/>
              </a:lnSpc>
              <a:spcBef>
                <a:spcPts val="0"/>
              </a:spcBef>
              <a:spcAft>
                <a:spcPts val="0"/>
              </a:spcAft>
              <a:buClr>
                <a:schemeClr val="dk1"/>
              </a:buClr>
              <a:buSzPts val="900"/>
              <a:buNone/>
            </a:pPr>
            <a:r>
              <a:rPr lang="en" sz="900">
                <a:solidFill>
                  <a:schemeClr val="dk1"/>
                </a:solidFill>
              </a:rPr>
              <a:t>Since the Agile approach encourages improvisions for customer feedback at every stage, restart costs are low, which helps save cost.</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71"/>
          <p:cNvSpPr txBox="1"/>
          <p:nvPr>
            <p:ph type="title"/>
          </p:nvPr>
        </p:nvSpPr>
        <p:spPr>
          <a:xfrm>
            <a:off x="628650" y="420054"/>
            <a:ext cx="7886700" cy="897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700"/>
              <a:buFont typeface="Arial"/>
              <a:buNone/>
            </a:pPr>
            <a:r>
              <a:rPr lang="en">
                <a:latin typeface="Arial"/>
                <a:ea typeface="Arial"/>
                <a:cs typeface="Arial"/>
                <a:sym typeface="Arial"/>
              </a:rPr>
              <a:t>Issue Log</a:t>
            </a:r>
            <a:br>
              <a:rPr lang="en">
                <a:latin typeface="Arial"/>
                <a:ea typeface="Arial"/>
                <a:cs typeface="Arial"/>
                <a:sym typeface="Arial"/>
              </a:rPr>
            </a:br>
            <a:r>
              <a:rPr lang="en" sz="1100">
                <a:latin typeface="Arial"/>
                <a:ea typeface="Arial"/>
                <a:cs typeface="Arial"/>
                <a:sym typeface="Arial"/>
              </a:rPr>
              <a:t>Prepared by: Team Green</a:t>
            </a:r>
            <a:endParaRPr/>
          </a:p>
        </p:txBody>
      </p:sp>
      <p:graphicFrame>
        <p:nvGraphicFramePr>
          <p:cNvPr id="1144" name="Google Shape;1144;p71"/>
          <p:cNvGraphicFramePr/>
          <p:nvPr/>
        </p:nvGraphicFramePr>
        <p:xfrm>
          <a:off x="628650" y="1217159"/>
          <a:ext cx="3000000" cy="3000000"/>
        </p:xfrm>
        <a:graphic>
          <a:graphicData uri="http://schemas.openxmlformats.org/drawingml/2006/table">
            <a:tbl>
              <a:tblPr bandRow="1" firstRow="1">
                <a:noFill/>
                <a:tableStyleId>{1666CF3D-7E7E-482B-AFC7-D335777D18FD}</a:tableStyleId>
              </a:tblPr>
              <a:tblGrid>
                <a:gridCol w="602125"/>
                <a:gridCol w="975225"/>
                <a:gridCol w="788675"/>
                <a:gridCol w="788675"/>
                <a:gridCol w="788675"/>
                <a:gridCol w="788675"/>
                <a:gridCol w="788675"/>
                <a:gridCol w="788675"/>
                <a:gridCol w="648650"/>
                <a:gridCol w="928700"/>
              </a:tblGrid>
              <a:tr h="445625">
                <a:tc>
                  <a:txBody>
                    <a:bodyPr/>
                    <a:lstStyle/>
                    <a:p>
                      <a:pPr indent="0" lvl="0" marL="0" marR="0" rtl="0" algn="l">
                        <a:spcBef>
                          <a:spcPts val="0"/>
                        </a:spcBef>
                        <a:spcAft>
                          <a:spcPts val="0"/>
                        </a:spcAft>
                        <a:buNone/>
                      </a:pPr>
                      <a:r>
                        <a:rPr b="1" lang="en" sz="1100" u="none" strike="noStrike">
                          <a:solidFill>
                            <a:schemeClr val="lt1"/>
                          </a:solidFill>
                        </a:rPr>
                        <a:t>Issue #</a:t>
                      </a:r>
                      <a:endParaRPr b="1" i="0" sz="1100" u="none" strike="noStrike">
                        <a:solidFill>
                          <a:schemeClr val="lt1"/>
                        </a:solidFill>
                        <a:latin typeface="Arial"/>
                        <a:ea typeface="Arial"/>
                        <a:cs typeface="Arial"/>
                        <a:sym typeface="Arial"/>
                      </a:endParaRPr>
                    </a:p>
                  </a:txBody>
                  <a:tcPr marT="34300" marB="34300" marR="68600" marL="216000" anchor="ctr"/>
                </a:tc>
                <a:tc>
                  <a:txBody>
                    <a:bodyPr/>
                    <a:lstStyle/>
                    <a:p>
                      <a:pPr indent="0" lvl="0" marL="0" marR="0" rtl="0" algn="l">
                        <a:spcBef>
                          <a:spcPts val="0"/>
                        </a:spcBef>
                        <a:spcAft>
                          <a:spcPts val="0"/>
                        </a:spcAft>
                        <a:buNone/>
                      </a:pPr>
                      <a:r>
                        <a:rPr b="1" lang="en" sz="1000" u="none" strike="noStrike">
                          <a:solidFill>
                            <a:schemeClr val="lt1"/>
                          </a:solidFill>
                        </a:rPr>
                        <a:t>Issue Description</a:t>
                      </a:r>
                      <a:endParaRPr b="1" i="0" sz="1000" u="none" strike="noStrike">
                        <a:solidFill>
                          <a:schemeClr val="lt1"/>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b="1" lang="en" sz="1000" u="none" strike="noStrike">
                          <a:solidFill>
                            <a:schemeClr val="lt1"/>
                          </a:solidFill>
                        </a:rPr>
                        <a:t>Impact on Project</a:t>
                      </a:r>
                      <a:endParaRPr b="1" i="0" sz="1000" u="none" strike="noStrike">
                        <a:solidFill>
                          <a:schemeClr val="lt1"/>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b="1" lang="en" sz="1000" u="none" strike="noStrike">
                          <a:solidFill>
                            <a:schemeClr val="lt1"/>
                          </a:solidFill>
                        </a:rPr>
                        <a:t>Date Reported</a:t>
                      </a:r>
                      <a:endParaRPr b="1" i="0" sz="1000" u="none" strike="noStrike">
                        <a:solidFill>
                          <a:schemeClr val="lt1"/>
                        </a:solidFill>
                        <a:latin typeface="Arial"/>
                        <a:ea typeface="Arial"/>
                        <a:cs typeface="Arial"/>
                        <a:sym typeface="Arial"/>
                      </a:endParaRPr>
                    </a:p>
                  </a:txBody>
                  <a:tcPr marT="34300" marB="34300" marR="68600" marL="68600" anchor="ctr"/>
                </a:tc>
                <a:tc>
                  <a:txBody>
                    <a:bodyPr/>
                    <a:lstStyle/>
                    <a:p>
                      <a:pPr indent="0" lvl="0" marL="0" marR="0" rtl="0" algn="l">
                        <a:spcBef>
                          <a:spcPts val="0"/>
                        </a:spcBef>
                        <a:spcAft>
                          <a:spcPts val="0"/>
                        </a:spcAft>
                        <a:buNone/>
                      </a:pPr>
                      <a:r>
                        <a:rPr b="1" lang="en" sz="1000" u="none" strike="noStrike">
                          <a:solidFill>
                            <a:schemeClr val="lt1"/>
                          </a:solidFill>
                        </a:rPr>
                        <a:t>Reported By</a:t>
                      </a:r>
                      <a:endParaRPr b="1" sz="1000" u="none" strike="noStrike">
                        <a:solidFill>
                          <a:schemeClr val="lt1"/>
                        </a:solidFill>
                        <a:latin typeface="Arial"/>
                        <a:ea typeface="Arial"/>
                        <a:cs typeface="Arial"/>
                        <a:sym typeface="Arial"/>
                      </a:endParaRPr>
                    </a:p>
                  </a:txBody>
                  <a:tcPr marT="34300" marB="34300" marR="205750" marL="68600" anchor="ctr"/>
                </a:tc>
                <a:tc>
                  <a:txBody>
                    <a:bodyPr/>
                    <a:lstStyle/>
                    <a:p>
                      <a:pPr indent="0" lvl="0" marL="0" marR="0" rtl="0" algn="l">
                        <a:spcBef>
                          <a:spcPts val="0"/>
                        </a:spcBef>
                        <a:spcAft>
                          <a:spcPts val="0"/>
                        </a:spcAft>
                        <a:buNone/>
                      </a:pPr>
                      <a:r>
                        <a:rPr b="1" lang="en" sz="1000" u="none" strike="noStrike">
                          <a:solidFill>
                            <a:schemeClr val="lt1"/>
                          </a:solidFill>
                        </a:rPr>
                        <a:t>Assigned To</a:t>
                      </a:r>
                      <a:endParaRPr b="1" sz="1000" u="none" strike="noStrike">
                        <a:solidFill>
                          <a:schemeClr val="lt1"/>
                        </a:solidFill>
                        <a:latin typeface="Arial"/>
                        <a:ea typeface="Arial"/>
                        <a:cs typeface="Arial"/>
                        <a:sym typeface="Arial"/>
                      </a:endParaRPr>
                    </a:p>
                  </a:txBody>
                  <a:tcPr marT="34300" marB="34300" marR="205750" marL="68600" anchor="ctr"/>
                </a:tc>
                <a:tc>
                  <a:txBody>
                    <a:bodyPr/>
                    <a:lstStyle/>
                    <a:p>
                      <a:pPr indent="0" lvl="0" marL="0" marR="0" rtl="0" algn="l">
                        <a:spcBef>
                          <a:spcPts val="0"/>
                        </a:spcBef>
                        <a:spcAft>
                          <a:spcPts val="0"/>
                        </a:spcAft>
                        <a:buNone/>
                      </a:pPr>
                      <a:r>
                        <a:rPr b="1" lang="en" sz="1000" u="none" strike="noStrike">
                          <a:solidFill>
                            <a:schemeClr val="lt1"/>
                          </a:solidFill>
                        </a:rPr>
                        <a:t>Priority</a:t>
                      </a:r>
                      <a:endParaRPr b="1" sz="1000" u="none" strike="noStrike">
                        <a:solidFill>
                          <a:schemeClr val="lt1"/>
                        </a:solidFill>
                        <a:latin typeface="Arial"/>
                        <a:ea typeface="Arial"/>
                        <a:cs typeface="Arial"/>
                        <a:sym typeface="Arial"/>
                      </a:endParaRPr>
                    </a:p>
                  </a:txBody>
                  <a:tcPr marT="34300" marB="34300" marR="205750" marL="68600" anchor="ctr"/>
                </a:tc>
                <a:tc>
                  <a:txBody>
                    <a:bodyPr/>
                    <a:lstStyle/>
                    <a:p>
                      <a:pPr indent="0" lvl="0" marL="0" marR="0" rtl="0" algn="l">
                        <a:spcBef>
                          <a:spcPts val="0"/>
                        </a:spcBef>
                        <a:spcAft>
                          <a:spcPts val="0"/>
                        </a:spcAft>
                        <a:buNone/>
                      </a:pPr>
                      <a:r>
                        <a:rPr b="1" lang="en" sz="1000" u="none" strike="noStrike">
                          <a:solidFill>
                            <a:schemeClr val="lt1"/>
                          </a:solidFill>
                        </a:rPr>
                        <a:t>Due Date</a:t>
                      </a:r>
                      <a:endParaRPr b="1" sz="1000" u="none" strike="noStrike">
                        <a:solidFill>
                          <a:schemeClr val="lt1"/>
                        </a:solidFill>
                        <a:latin typeface="Arial"/>
                        <a:ea typeface="Arial"/>
                        <a:cs typeface="Arial"/>
                        <a:sym typeface="Arial"/>
                      </a:endParaRPr>
                    </a:p>
                  </a:txBody>
                  <a:tcPr marT="34300" marB="34300" marR="205750" marL="68600" anchor="ctr"/>
                </a:tc>
                <a:tc>
                  <a:txBody>
                    <a:bodyPr/>
                    <a:lstStyle/>
                    <a:p>
                      <a:pPr indent="0" lvl="0" marL="0" marR="0" rtl="0" algn="l">
                        <a:spcBef>
                          <a:spcPts val="0"/>
                        </a:spcBef>
                        <a:spcAft>
                          <a:spcPts val="0"/>
                        </a:spcAft>
                        <a:buNone/>
                      </a:pPr>
                      <a:r>
                        <a:rPr b="1" lang="en" sz="1000" u="none" strike="noStrike">
                          <a:solidFill>
                            <a:schemeClr val="lt1"/>
                          </a:solidFill>
                        </a:rPr>
                        <a:t>Status</a:t>
                      </a:r>
                      <a:endParaRPr b="1" sz="1000" u="none" strike="noStrike">
                        <a:solidFill>
                          <a:schemeClr val="lt1"/>
                        </a:solidFill>
                        <a:latin typeface="Arial"/>
                        <a:ea typeface="Arial"/>
                        <a:cs typeface="Arial"/>
                        <a:sym typeface="Arial"/>
                      </a:endParaRPr>
                    </a:p>
                  </a:txBody>
                  <a:tcPr marT="34300" marB="34300" marR="205750" marL="68600" anchor="ctr"/>
                </a:tc>
                <a:tc>
                  <a:txBody>
                    <a:bodyPr/>
                    <a:lstStyle/>
                    <a:p>
                      <a:pPr indent="0" lvl="0" marL="0" marR="0" rtl="0" algn="l">
                        <a:spcBef>
                          <a:spcPts val="0"/>
                        </a:spcBef>
                        <a:spcAft>
                          <a:spcPts val="0"/>
                        </a:spcAft>
                        <a:buNone/>
                      </a:pPr>
                      <a:r>
                        <a:rPr b="1" lang="en" sz="1000" u="none" strike="noStrike">
                          <a:solidFill>
                            <a:schemeClr val="lt1"/>
                          </a:solidFill>
                        </a:rPr>
                        <a:t>Comments</a:t>
                      </a:r>
                      <a:endParaRPr b="1" sz="1000" u="none" strike="noStrike">
                        <a:solidFill>
                          <a:schemeClr val="lt1"/>
                        </a:solidFill>
                        <a:latin typeface="Arial"/>
                        <a:ea typeface="Arial"/>
                        <a:cs typeface="Arial"/>
                        <a:sym typeface="Arial"/>
                      </a:endParaRPr>
                    </a:p>
                  </a:txBody>
                  <a:tcPr marT="34300" marB="34300" marR="205750" marL="68600" anchor="ctr"/>
                </a:tc>
              </a:tr>
              <a:tr h="442675">
                <a:tc>
                  <a:txBody>
                    <a:bodyPr/>
                    <a:lstStyle/>
                    <a:p>
                      <a:pPr indent="0" lvl="0" marL="0" marR="0" rtl="0" algn="l">
                        <a:spcBef>
                          <a:spcPts val="0"/>
                        </a:spcBef>
                        <a:spcAft>
                          <a:spcPts val="0"/>
                        </a:spcAft>
                        <a:buNone/>
                      </a:pPr>
                      <a:r>
                        <a:rPr lang="en" sz="800">
                          <a:latin typeface="Arial"/>
                          <a:ea typeface="Arial"/>
                          <a:cs typeface="Arial"/>
                          <a:sym typeface="Arial"/>
                        </a:rPr>
                        <a:t>1</a:t>
                      </a:r>
                      <a:endParaRPr sz="1100"/>
                    </a:p>
                  </a:txBody>
                  <a:tcPr marT="34300" marB="34300" marR="68600" marL="68600"/>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Need requirements categorized as mandatory and optional for MVP</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Project cannot succeed without it</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7/15</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Eric</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Product Owner</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H</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7/19</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Closed</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Completed in Part 2</a:t>
                      </a:r>
                      <a:endParaRPr sz="800">
                        <a:latin typeface="Arial"/>
                        <a:ea typeface="Arial"/>
                        <a:cs typeface="Arial"/>
                        <a:sym typeface="Arial"/>
                      </a:endParaRPr>
                    </a:p>
                  </a:txBody>
                  <a:tcPr marT="47625" marB="47625" marR="47625" marL="47625"/>
                </a:tc>
              </a:tr>
              <a:tr h="442675">
                <a:tc>
                  <a:txBody>
                    <a:bodyPr/>
                    <a:lstStyle/>
                    <a:p>
                      <a:pPr indent="0" lvl="0" marL="0" marR="0" rtl="0" algn="l">
                        <a:spcBef>
                          <a:spcPts val="0"/>
                        </a:spcBef>
                        <a:spcAft>
                          <a:spcPts val="0"/>
                        </a:spcAft>
                        <a:buNone/>
                      </a:pPr>
                      <a:r>
                        <a:rPr lang="en" sz="800">
                          <a:latin typeface="Arial"/>
                          <a:ea typeface="Arial"/>
                          <a:cs typeface="Arial"/>
                          <a:sym typeface="Arial"/>
                        </a:rPr>
                        <a:t>2</a:t>
                      </a:r>
                      <a:endParaRPr sz="1100"/>
                    </a:p>
                  </a:txBody>
                  <a:tcPr marT="34300" marB="34300" marR="68600" marL="68600"/>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Need to clear the app for healthcare guidelines</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The app cannot go public without compliance</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7/13</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Product Owners</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Jack</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H</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7/20</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Open</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Collecting documents</a:t>
                      </a:r>
                      <a:endParaRPr sz="800">
                        <a:latin typeface="Arial"/>
                        <a:ea typeface="Arial"/>
                        <a:cs typeface="Arial"/>
                        <a:sym typeface="Arial"/>
                      </a:endParaRPr>
                    </a:p>
                  </a:txBody>
                  <a:tcPr marT="47625" marB="47625" marR="47625" marL="47625"/>
                </a:tc>
              </a:tr>
              <a:tr h="442675">
                <a:tc>
                  <a:txBody>
                    <a:bodyPr/>
                    <a:lstStyle/>
                    <a:p>
                      <a:pPr indent="0" lvl="0" marL="0" marR="0" rtl="0" algn="l">
                        <a:spcBef>
                          <a:spcPts val="0"/>
                        </a:spcBef>
                        <a:spcAft>
                          <a:spcPts val="0"/>
                        </a:spcAft>
                        <a:buNone/>
                      </a:pPr>
                      <a:r>
                        <a:rPr lang="en" sz="800">
                          <a:latin typeface="Arial"/>
                          <a:ea typeface="Arial"/>
                          <a:cs typeface="Arial"/>
                          <a:sym typeface="Arial"/>
                        </a:rPr>
                        <a:t>3</a:t>
                      </a:r>
                      <a:endParaRPr sz="1100"/>
                    </a:p>
                  </a:txBody>
                  <a:tcPr marT="34300" marB="34300" marR="68600" marL="68600"/>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Need to test run app for payment security</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Highly required for financial trust from consumers</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7/16</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Brianna</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Eric</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H</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8/25</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Open</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In the process of contracting with a hosting platform</a:t>
                      </a:r>
                      <a:endParaRPr sz="800">
                        <a:latin typeface="Arial"/>
                        <a:ea typeface="Arial"/>
                        <a:cs typeface="Arial"/>
                        <a:sym typeface="Arial"/>
                      </a:endParaRPr>
                    </a:p>
                  </a:txBody>
                  <a:tcPr marT="47625" marB="47625" marR="47625" marL="47625"/>
                </a:tc>
              </a:tr>
              <a:tr h="442675">
                <a:tc>
                  <a:txBody>
                    <a:bodyPr/>
                    <a:lstStyle/>
                    <a:p>
                      <a:pPr indent="0" lvl="0" marL="0" marR="0" rtl="0" algn="l">
                        <a:spcBef>
                          <a:spcPts val="0"/>
                        </a:spcBef>
                        <a:spcAft>
                          <a:spcPts val="0"/>
                        </a:spcAft>
                        <a:buNone/>
                      </a:pPr>
                      <a:r>
                        <a:rPr lang="en" sz="800">
                          <a:latin typeface="Arial"/>
                          <a:ea typeface="Arial"/>
                          <a:cs typeface="Arial"/>
                          <a:sym typeface="Arial"/>
                        </a:rPr>
                        <a:t>4</a:t>
                      </a:r>
                      <a:endParaRPr sz="1100"/>
                    </a:p>
                  </a:txBody>
                  <a:tcPr marT="34300" marB="34300" marR="68600" marL="68600"/>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Need budget progress reports to Third Avenue management after each Scrum</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To monitor budget concerns for accounting and management</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7/11</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Third Avenue Management team</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Barry</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H</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After each Scrum</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Open</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Budget progression continuously monitored throughout project</a:t>
                      </a:r>
                      <a:endParaRPr sz="800">
                        <a:latin typeface="Arial"/>
                        <a:ea typeface="Arial"/>
                        <a:cs typeface="Arial"/>
                        <a:sym typeface="Arial"/>
                      </a:endParaRPr>
                    </a:p>
                  </a:txBody>
                  <a:tcPr marT="47625" marB="47625" marR="47625" marL="47625"/>
                </a:tc>
              </a:tr>
              <a:tr h="442675">
                <a:tc>
                  <a:txBody>
                    <a:bodyPr/>
                    <a:lstStyle/>
                    <a:p>
                      <a:pPr indent="0" lvl="0" marL="0" marR="0" rtl="0" algn="l">
                        <a:spcBef>
                          <a:spcPts val="0"/>
                        </a:spcBef>
                        <a:spcAft>
                          <a:spcPts val="0"/>
                        </a:spcAft>
                        <a:buNone/>
                      </a:pPr>
                      <a:r>
                        <a:rPr lang="en" sz="800">
                          <a:latin typeface="Arial"/>
                          <a:ea typeface="Arial"/>
                          <a:cs typeface="Arial"/>
                          <a:sym typeface="Arial"/>
                        </a:rPr>
                        <a:t>5</a:t>
                      </a:r>
                      <a:endParaRPr sz="1100"/>
                    </a:p>
                  </a:txBody>
                  <a:tcPr marT="34300" marB="34300" marR="68600" marL="68600"/>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Need to alphabetize medication list</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Front end advantage</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7/16</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Lia</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Lia</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M</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8/16</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Closed</a:t>
                      </a:r>
                      <a:endParaRPr sz="800">
                        <a:latin typeface="Arial"/>
                        <a:ea typeface="Arial"/>
                        <a:cs typeface="Arial"/>
                        <a:sym typeface="Arial"/>
                      </a:endParaRPr>
                    </a:p>
                  </a:txBody>
                  <a:tcPr marT="47625" marB="47625" marR="47625" marL="47625"/>
                </a:tc>
                <a:tc>
                  <a:txBody>
                    <a:bodyPr/>
                    <a:lstStyle/>
                    <a:p>
                      <a:pPr indent="0" lvl="0" marL="0" marR="0" rtl="0" algn="l">
                        <a:spcBef>
                          <a:spcPts val="0"/>
                        </a:spcBef>
                        <a:spcAft>
                          <a:spcPts val="0"/>
                        </a:spcAft>
                        <a:buNone/>
                      </a:pPr>
                      <a:r>
                        <a:rPr b="0" i="0" lang="en" sz="800" u="none" strike="noStrike">
                          <a:solidFill>
                            <a:srgbClr val="000000"/>
                          </a:solidFill>
                          <a:latin typeface="Arial"/>
                          <a:ea typeface="Arial"/>
                          <a:cs typeface="Arial"/>
                          <a:sym typeface="Arial"/>
                        </a:rPr>
                        <a:t>Completed</a:t>
                      </a:r>
                      <a:endParaRPr sz="800">
                        <a:latin typeface="Arial"/>
                        <a:ea typeface="Arial"/>
                        <a:cs typeface="Arial"/>
                        <a:sym typeface="Arial"/>
                      </a:endParaRPr>
                    </a:p>
                  </a:txBody>
                  <a:tcPr marT="47625" marB="47625" marR="47625" marL="47625"/>
                </a:tc>
              </a:tr>
              <a:tr h="297325">
                <a:tc gridSpan="10">
                  <a:txBody>
                    <a:bodyPr/>
                    <a:lstStyle/>
                    <a:p>
                      <a:pPr indent="0" lvl="0" marL="0" marR="0" rtl="0" algn="l">
                        <a:spcBef>
                          <a:spcPts val="0"/>
                        </a:spcBef>
                        <a:spcAft>
                          <a:spcPts val="0"/>
                        </a:spcAft>
                        <a:buNone/>
                      </a:pPr>
                      <a:r>
                        <a:rPr lang="en" sz="800">
                          <a:latin typeface="Arial"/>
                          <a:ea typeface="Arial"/>
                          <a:cs typeface="Arial"/>
                          <a:sym typeface="Arial"/>
                        </a:rPr>
                        <a:t>Etc.</a:t>
                      </a:r>
                      <a:endParaRPr sz="1100"/>
                    </a:p>
                  </a:txBody>
                  <a:tcPr marT="34300" marB="34300" marR="68600" marL="68600"/>
                </a:tc>
                <a:tc hMerge="1"/>
                <a:tc hMerge="1"/>
                <a:tc hMerge="1"/>
                <a:tc hMerge="1"/>
                <a:tc hMerge="1"/>
                <a:tc hMerge="1"/>
                <a:tc hMerge="1"/>
                <a:tc hMerge="1"/>
                <a:tc hMerge="1"/>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72"/>
          <p:cNvSpPr txBox="1"/>
          <p:nvPr>
            <p:ph type="title"/>
          </p:nvPr>
        </p:nvSpPr>
        <p:spPr>
          <a:xfrm>
            <a:off x="3543300" y="2331720"/>
            <a:ext cx="2057400" cy="4803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dk1"/>
              </a:buClr>
              <a:buSzPts val="2700"/>
              <a:buFont typeface="Arial"/>
              <a:buNone/>
            </a:pPr>
            <a:r>
              <a:rPr lang="en"/>
              <a:t>Thank you</a:t>
            </a:r>
            <a:endParaRPr/>
          </a:p>
        </p:txBody>
      </p:sp>
      <p:sp>
        <p:nvSpPr>
          <p:cNvPr id="1150" name="Google Shape;1150;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23021" y="284260"/>
            <a:ext cx="8498100" cy="5925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1"/>
              </a:buClr>
              <a:buSzPts val="2700"/>
              <a:buFont typeface="Corbel"/>
              <a:buNone/>
            </a:pPr>
            <a:r>
              <a:rPr lang="en" sz="2700"/>
              <a:t>Choosing Project Manager &amp; Project Framework</a:t>
            </a:r>
            <a:endParaRPr/>
          </a:p>
        </p:txBody>
      </p:sp>
      <p:sp>
        <p:nvSpPr>
          <p:cNvPr id="223" name="Google Shape;223;p35"/>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graphicFrame>
        <p:nvGraphicFramePr>
          <p:cNvPr id="224" name="Google Shape;224;p35"/>
          <p:cNvGraphicFramePr/>
          <p:nvPr/>
        </p:nvGraphicFramePr>
        <p:xfrm>
          <a:off x="323021" y="787179"/>
          <a:ext cx="3000000" cy="3000000"/>
        </p:xfrm>
        <a:graphic>
          <a:graphicData uri="http://schemas.openxmlformats.org/drawingml/2006/table">
            <a:tbl>
              <a:tblPr bandRow="1" firstRow="1">
                <a:noFill/>
                <a:tableStyleId>{4D90E85F-5183-419B-88F5-BBA3CA33F86A}</a:tableStyleId>
              </a:tblPr>
              <a:tblGrid>
                <a:gridCol w="3058275"/>
                <a:gridCol w="5439700"/>
              </a:tblGrid>
              <a:tr h="255200">
                <a:tc>
                  <a:txBody>
                    <a:bodyPr/>
                    <a:lstStyle/>
                    <a:p>
                      <a:pPr indent="0" lvl="0" marL="0" marR="0" rtl="0" algn="l">
                        <a:spcBef>
                          <a:spcPts val="0"/>
                        </a:spcBef>
                        <a:spcAft>
                          <a:spcPts val="0"/>
                        </a:spcAft>
                        <a:buNone/>
                      </a:pPr>
                      <a:r>
                        <a:rPr lang="en" sz="1400" u="none" cap="none" strike="noStrike"/>
                        <a:t>Project Manager Criteria</a:t>
                      </a:r>
                      <a:endParaRPr sz="1100"/>
                    </a:p>
                  </a:txBody>
                  <a:tcPr marT="34300" marB="34300" marR="68600" marL="68600"/>
                </a:tc>
                <a:tc>
                  <a:txBody>
                    <a:bodyPr/>
                    <a:lstStyle/>
                    <a:p>
                      <a:pPr indent="0" lvl="0" marL="0" marR="0" rtl="0" algn="l">
                        <a:spcBef>
                          <a:spcPts val="0"/>
                        </a:spcBef>
                        <a:spcAft>
                          <a:spcPts val="0"/>
                        </a:spcAft>
                        <a:buNone/>
                      </a:pPr>
                      <a:r>
                        <a:rPr lang="en" sz="1400"/>
                        <a:t>Project Framework</a:t>
                      </a:r>
                      <a:endParaRPr sz="1100"/>
                    </a:p>
                  </a:txBody>
                  <a:tcPr marT="34300" marB="34300" marR="68600" marL="68600"/>
                </a:tc>
              </a:tr>
              <a:tr h="3543575">
                <a:tc>
                  <a:txBody>
                    <a:bodyPr/>
                    <a:lstStyle/>
                    <a:p>
                      <a:pPr indent="-215900" lvl="0" marL="215900" marR="0" rtl="0" algn="l">
                        <a:spcBef>
                          <a:spcPts val="0"/>
                        </a:spcBef>
                        <a:spcAft>
                          <a:spcPts val="0"/>
                        </a:spcAft>
                        <a:buClr>
                          <a:schemeClr val="dk1"/>
                        </a:buClr>
                        <a:buSzPts val="1200"/>
                        <a:buFont typeface="Arial"/>
                        <a:buChar char="•"/>
                      </a:pPr>
                      <a:r>
                        <a:rPr lang="en" sz="1200" u="none" strike="noStrike">
                          <a:solidFill>
                            <a:schemeClr val="dk1"/>
                          </a:solidFill>
                        </a:rPr>
                        <a:t>The title for a Project Manager using Scrum is ScrumMaster. We chose Eric for his embodiment of the following skills.</a:t>
                      </a:r>
                      <a:endParaRPr sz="1200" u="none" strike="noStrike">
                        <a:solidFill>
                          <a:schemeClr val="dk1"/>
                        </a:solidFill>
                      </a:endParaRPr>
                    </a:p>
                    <a:p>
                      <a:pPr indent="-215900" lvl="0" marL="215900" marR="0" rtl="0" algn="l">
                        <a:spcBef>
                          <a:spcPts val="0"/>
                        </a:spcBef>
                        <a:spcAft>
                          <a:spcPts val="0"/>
                        </a:spcAft>
                        <a:buClr>
                          <a:schemeClr val="dk1"/>
                        </a:buClr>
                        <a:buSzPts val="1200"/>
                        <a:buFont typeface="Arial"/>
                        <a:buChar char="•"/>
                      </a:pPr>
                      <a:r>
                        <a:rPr lang="en" sz="1200" u="none" strike="noStrike">
                          <a:solidFill>
                            <a:schemeClr val="dk1"/>
                          </a:solidFill>
                        </a:rPr>
                        <a:t>Skills and qualities:</a:t>
                      </a:r>
                      <a:endParaRPr sz="1100"/>
                    </a:p>
                    <a:p>
                      <a:pPr indent="-215900" lvl="1" marL="558800" marR="0" rtl="0" algn="l">
                        <a:spcBef>
                          <a:spcPts val="0"/>
                        </a:spcBef>
                        <a:spcAft>
                          <a:spcPts val="0"/>
                        </a:spcAft>
                        <a:buClr>
                          <a:schemeClr val="dk1"/>
                        </a:buClr>
                        <a:buSzPts val="1200"/>
                        <a:buFont typeface="Arial"/>
                        <a:buChar char="•"/>
                      </a:pPr>
                      <a:r>
                        <a:rPr lang="en" sz="1200" u="none" cap="none" strike="noStrike">
                          <a:solidFill>
                            <a:schemeClr val="dk1"/>
                          </a:solidFill>
                        </a:rPr>
                        <a:t> Leadership skills</a:t>
                      </a:r>
                      <a:endParaRPr sz="1100"/>
                    </a:p>
                    <a:p>
                      <a:pPr indent="-215900" lvl="1" marL="558800" marR="0" rtl="0" algn="l">
                        <a:spcBef>
                          <a:spcPts val="0"/>
                        </a:spcBef>
                        <a:spcAft>
                          <a:spcPts val="0"/>
                        </a:spcAft>
                        <a:buClr>
                          <a:schemeClr val="dk1"/>
                        </a:buClr>
                        <a:buSzPts val="1200"/>
                        <a:buFont typeface="Arial"/>
                        <a:buChar char="•"/>
                      </a:pPr>
                      <a:r>
                        <a:rPr lang="en" sz="1200" u="none" cap="none" strike="noStrike">
                          <a:solidFill>
                            <a:schemeClr val="dk1"/>
                          </a:solidFill>
                        </a:rPr>
                        <a:t> Coordination and communication skills   with previous experience</a:t>
                      </a:r>
                      <a:endParaRPr sz="1100"/>
                    </a:p>
                    <a:p>
                      <a:pPr indent="-215900" lvl="1" marL="558800" marR="0" rtl="0" algn="l">
                        <a:spcBef>
                          <a:spcPts val="0"/>
                        </a:spcBef>
                        <a:spcAft>
                          <a:spcPts val="0"/>
                        </a:spcAft>
                        <a:buClr>
                          <a:schemeClr val="dk1"/>
                        </a:buClr>
                        <a:buSzPts val="1200"/>
                        <a:buFont typeface="Arial"/>
                        <a:buChar char="•"/>
                      </a:pPr>
                      <a:r>
                        <a:rPr lang="en" sz="1200" u="none" cap="none" strike="noStrike">
                          <a:solidFill>
                            <a:schemeClr val="dk1"/>
                          </a:solidFill>
                        </a:rPr>
                        <a:t> flexibility and adaptability</a:t>
                      </a:r>
                      <a:endParaRPr sz="1100"/>
                    </a:p>
                    <a:p>
                      <a:pPr indent="-215900" lvl="1" marL="558800" marR="0" rtl="0" algn="l">
                        <a:spcBef>
                          <a:spcPts val="0"/>
                        </a:spcBef>
                        <a:spcAft>
                          <a:spcPts val="0"/>
                        </a:spcAft>
                        <a:buClr>
                          <a:schemeClr val="dk1"/>
                        </a:buClr>
                        <a:buSzPts val="1200"/>
                        <a:buFont typeface="Arial"/>
                        <a:buChar char="•"/>
                      </a:pPr>
                      <a:r>
                        <a:rPr lang="en" sz="1200" u="none" cap="none" strike="noStrike">
                          <a:solidFill>
                            <a:schemeClr val="dk1"/>
                          </a:solidFill>
                        </a:rPr>
                        <a:t> experience with delegating responsibilities</a:t>
                      </a:r>
                      <a:endParaRPr sz="1100"/>
                    </a:p>
                    <a:p>
                      <a:pPr indent="-215900" lvl="1" marL="558800" marR="0" rtl="0" algn="l">
                        <a:spcBef>
                          <a:spcPts val="0"/>
                        </a:spcBef>
                        <a:spcAft>
                          <a:spcPts val="0"/>
                        </a:spcAft>
                        <a:buClr>
                          <a:schemeClr val="dk1"/>
                        </a:buClr>
                        <a:buSzPts val="1200"/>
                        <a:buFont typeface="Arial"/>
                        <a:buChar char="•"/>
                      </a:pPr>
                      <a:r>
                        <a:rPr lang="en" sz="1200" u="none" cap="none" strike="noStrike">
                          <a:solidFill>
                            <a:schemeClr val="dk1"/>
                          </a:solidFill>
                        </a:rPr>
                        <a:t>the ability to interact effectively with key stakeholders</a:t>
                      </a:r>
                      <a:endParaRPr sz="1100"/>
                    </a:p>
                    <a:p>
                      <a:pPr indent="-215900" lvl="0" marL="215900" marR="0" rtl="0" algn="l">
                        <a:spcBef>
                          <a:spcPts val="0"/>
                        </a:spcBef>
                        <a:spcAft>
                          <a:spcPts val="0"/>
                        </a:spcAft>
                        <a:buClr>
                          <a:schemeClr val="dk1"/>
                        </a:buClr>
                        <a:buSzPts val="1200"/>
                        <a:buFont typeface="Arial"/>
                        <a:buChar char="•"/>
                      </a:pPr>
                      <a:r>
                        <a:rPr lang="en" sz="1200" u="none" strike="noStrike">
                          <a:solidFill>
                            <a:schemeClr val="dk1"/>
                          </a:solidFill>
                        </a:rPr>
                        <a:t>A traditional project manager will have authorities over their team members, while a Scrum Master has control over the process and not the team.</a:t>
                      </a:r>
                      <a:endParaRPr sz="1100"/>
                    </a:p>
                    <a:p>
                      <a:pPr indent="-215900" lvl="0" marL="215900" marR="0" rtl="0" algn="l">
                        <a:spcBef>
                          <a:spcPts val="0"/>
                        </a:spcBef>
                        <a:spcAft>
                          <a:spcPts val="0"/>
                        </a:spcAft>
                        <a:buClr>
                          <a:schemeClr val="dk1"/>
                        </a:buClr>
                        <a:buSzPts val="1200"/>
                        <a:buFont typeface="Arial"/>
                        <a:buChar char="•"/>
                      </a:pPr>
                      <a:r>
                        <a:rPr lang="en" sz="1200" u="none" strike="noStrike">
                          <a:solidFill>
                            <a:schemeClr val="dk1"/>
                          </a:solidFill>
                        </a:rPr>
                        <a:t>A project manager will tell each member what to do with authority, but ScrumMasters will facilitate members to coordinate with each other.</a:t>
                      </a:r>
                      <a:endParaRPr sz="1100"/>
                    </a:p>
                    <a:p>
                      <a:pPr indent="0" lvl="0" marL="0" marR="0" rtl="0" algn="l">
                        <a:spcBef>
                          <a:spcPts val="0"/>
                        </a:spcBef>
                        <a:spcAft>
                          <a:spcPts val="0"/>
                        </a:spcAft>
                        <a:buNone/>
                      </a:pPr>
                      <a:r>
                        <a:t/>
                      </a:r>
                      <a:endParaRPr sz="1400"/>
                    </a:p>
                  </a:txBody>
                  <a:tcPr marT="34300" marB="34300" marR="68600" marL="68600"/>
                </a:tc>
                <a:tc>
                  <a:txBody>
                    <a:bodyPr/>
                    <a:lstStyle/>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product owner will establish a project framework that will have a product backlog, sprint backlog, and a burndown chart.</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To establish how the framework will function, the team will do some sprint planning using the capability wish list for the app to develop a sprint backlog.</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team works in sprints to complete its work (typically two to four weeks), and have daily Scrum meetings for progress assessing.</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oversight and the direction of activities to meet objectives and detailed project planning will be delegated by the team.</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ScrumMaster will facilitate collaboration between team members and keep the team focused on timelines and goals.</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At the sprint end, a sprint review and retrospective will also be facilitated by the Scrum Master</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scrum master will utilize techniques from just in time inventory methods of kanban.</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The team determines how plans and components integrate.</a:t>
                      </a:r>
                      <a:endParaRPr sz="1100"/>
                    </a:p>
                    <a:p>
                      <a:pPr indent="-215900" lvl="0" marL="215900" marR="0" rtl="0" algn="l">
                        <a:spcBef>
                          <a:spcPts val="0"/>
                        </a:spcBef>
                        <a:spcAft>
                          <a:spcPts val="0"/>
                        </a:spcAft>
                        <a:buClr>
                          <a:schemeClr val="dk1"/>
                        </a:buClr>
                        <a:buSzPts val="1400"/>
                        <a:buFont typeface="Arial"/>
                        <a:buChar char="•"/>
                      </a:pPr>
                      <a:r>
                        <a:rPr lang="en" sz="1400" u="none" strike="noStrike">
                          <a:solidFill>
                            <a:schemeClr val="dk1"/>
                          </a:solidFill>
                        </a:rPr>
                        <a:t>When one sprint ends, the team revisits the product backlog and begins working on another chunk.</a:t>
                      </a:r>
                      <a:endParaRPr sz="1400"/>
                    </a:p>
                  </a:txBody>
                  <a:tcPr marT="34300" marB="34300" marR="68600" marL="6860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04138" y="457200"/>
            <a:ext cx="8551500" cy="10173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accent1"/>
              </a:buClr>
              <a:buSzPts val="3300"/>
              <a:buFont typeface="Corbel"/>
              <a:buNone/>
            </a:pPr>
            <a:r>
              <a:rPr lang="en"/>
              <a:t>Researching the Market:</a:t>
            </a:r>
            <a:br>
              <a:rPr lang="en"/>
            </a:br>
            <a:r>
              <a:rPr lang="en" sz="2600"/>
              <a:t>Deep Dive of Competing App Health4Me</a:t>
            </a:r>
            <a:endParaRPr/>
          </a:p>
        </p:txBody>
      </p:sp>
      <p:sp>
        <p:nvSpPr>
          <p:cNvPr id="230" name="Google Shape;230;p36"/>
          <p:cNvSpPr txBox="1"/>
          <p:nvPr>
            <p:ph idx="1" type="body"/>
          </p:nvPr>
        </p:nvSpPr>
        <p:spPr>
          <a:xfrm>
            <a:off x="857250" y="1543050"/>
            <a:ext cx="7404900" cy="3029100"/>
          </a:xfrm>
          <a:prstGeom prst="rect">
            <a:avLst/>
          </a:prstGeom>
          <a:noFill/>
          <a:ln>
            <a:noFill/>
          </a:ln>
        </p:spPr>
        <p:txBody>
          <a:bodyPr anchorCtr="0" anchor="t" bIns="34275" lIns="68575" spcFirstLastPara="1" rIns="68575" wrap="square" tIns="34275">
            <a:normAutofit fontScale="77500" lnSpcReduction="20000"/>
          </a:bodyPr>
          <a:lstStyle/>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rPr>
              <a:t>Health4Me by United HealthCare </a:t>
            </a:r>
            <a:r>
              <a:rPr lang="en" sz="1400" u="none" strike="noStrike">
                <a:solidFill>
                  <a:schemeClr val="dk2"/>
                </a:solidFill>
                <a:highlight>
                  <a:srgbClr val="FFFFFF"/>
                </a:highlight>
              </a:rPr>
              <a:t>app allows users to access their health information and their families' health information in one place. </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Users can also find healthcare facilities in their area and compare prices. </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The app also tracks biometric and fitness data.</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Personalized care notifications if missing medical services from lab tests to preventive care reminders.</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Features to pay medical bills with a credit card, debit card, back account or health savings account</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A digital identification card</a:t>
            </a:r>
            <a:endParaRPr sz="1400" u="none" strike="noStrike">
              <a:solidFill>
                <a:schemeClr val="dk2"/>
              </a:solidFill>
            </a:endParaRPr>
          </a:p>
          <a:p>
            <a:pPr indent="-244633" lvl="0" marL="254000" marR="0" rtl="0" algn="l">
              <a:lnSpc>
                <a:spcPct val="115000"/>
              </a:lnSpc>
              <a:spcBef>
                <a:spcPts val="0"/>
              </a:spcBef>
              <a:spcAft>
                <a:spcPts val="0"/>
              </a:spcAft>
              <a:buSzPct val="78571"/>
              <a:buFont typeface="Arial"/>
              <a:buChar char="●"/>
            </a:pPr>
            <a:r>
              <a:rPr lang="en" sz="1400" u="none" strike="noStrike">
                <a:solidFill>
                  <a:schemeClr val="dk2"/>
                </a:solidFill>
                <a:highlight>
                  <a:srgbClr val="FFFFFF"/>
                </a:highlight>
              </a:rPr>
              <a:t>Wellness-related resources such as integration with wearable devices.</a:t>
            </a:r>
            <a:endParaRPr/>
          </a:p>
          <a:p>
            <a:pPr indent="0" lvl="0" marL="0" marR="0" rtl="0" algn="l">
              <a:lnSpc>
                <a:spcPct val="115000"/>
              </a:lnSpc>
              <a:spcBef>
                <a:spcPts val="900"/>
              </a:spcBef>
              <a:spcAft>
                <a:spcPts val="0"/>
              </a:spcAft>
              <a:buSzPct val="78571"/>
              <a:buNone/>
            </a:pPr>
            <a:r>
              <a:rPr lang="en" sz="1400">
                <a:solidFill>
                  <a:schemeClr val="dk2"/>
                </a:solidFill>
                <a:highlight>
                  <a:srgbClr val="FFFFFF"/>
                </a:highlight>
              </a:rPr>
              <a:t>Our Advantage:</a:t>
            </a:r>
            <a:endParaRPr/>
          </a:p>
          <a:p>
            <a:pPr indent="0" lvl="0" marL="0" rtl="0" algn="l">
              <a:lnSpc>
                <a:spcPct val="115000"/>
              </a:lnSpc>
              <a:spcBef>
                <a:spcPts val="900"/>
              </a:spcBef>
              <a:spcAft>
                <a:spcPts val="0"/>
              </a:spcAft>
              <a:buSzPct val="78571"/>
              <a:buNone/>
            </a:pPr>
            <a:r>
              <a:rPr lang="en" sz="1400">
                <a:solidFill>
                  <a:srgbClr val="333333"/>
                </a:solidFill>
                <a:highlight>
                  <a:srgbClr val="FFFFFF"/>
                </a:highlight>
              </a:rPr>
              <a:t>Our app is specifically designed to accommodate a segment of the population that is underserved by health apps. The older generation will engage and use our app more if the usability is tailored specifically for them including text/visual magnification tools and straightforward interfaces.</a:t>
            </a:r>
            <a:endParaRPr sz="1400"/>
          </a:p>
          <a:p>
            <a:pPr indent="0" lvl="0" marL="0" marR="0" rtl="0" algn="l">
              <a:lnSpc>
                <a:spcPct val="115000"/>
              </a:lnSpc>
              <a:spcBef>
                <a:spcPts val="900"/>
              </a:spcBef>
              <a:spcAft>
                <a:spcPts val="0"/>
              </a:spcAft>
              <a:buSzPct val="78571"/>
              <a:buNone/>
            </a:pPr>
            <a:r>
              <a:t/>
            </a:r>
            <a:endParaRPr sz="1400" u="none" strike="noStrike">
              <a:solidFill>
                <a:schemeClr val="dk2"/>
              </a:solidFill>
            </a:endParaRPr>
          </a:p>
          <a:p>
            <a:pPr indent="-63500" lvl="0" marL="177800" rtl="0" algn="l">
              <a:lnSpc>
                <a:spcPct val="90000"/>
              </a:lnSpc>
              <a:spcBef>
                <a:spcPts val="2000"/>
              </a:spcBef>
              <a:spcAft>
                <a:spcPts val="0"/>
              </a:spcAft>
              <a:buSzPct val="76470"/>
              <a:buNone/>
            </a:pPr>
            <a:r>
              <a:t/>
            </a:r>
            <a:endParaRPr/>
          </a:p>
        </p:txBody>
      </p:sp>
      <p:sp>
        <p:nvSpPr>
          <p:cNvPr id="231" name="Google Shape;231;p36"/>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857250" y="457200"/>
            <a:ext cx="7406400" cy="4851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accent1"/>
              </a:buClr>
              <a:buSzPct val="100000"/>
              <a:buFont typeface="Corbel"/>
              <a:buNone/>
            </a:pPr>
            <a:r>
              <a:rPr lang="en"/>
              <a:t>Kick-Off Meeting Agenda</a:t>
            </a:r>
            <a:endParaRPr/>
          </a:p>
        </p:txBody>
      </p:sp>
      <p:sp>
        <p:nvSpPr>
          <p:cNvPr id="238" name="Google Shape;238;p37"/>
          <p:cNvSpPr txBox="1"/>
          <p:nvPr>
            <p:ph idx="1" type="body"/>
          </p:nvPr>
        </p:nvSpPr>
        <p:spPr>
          <a:xfrm>
            <a:off x="857250" y="942229"/>
            <a:ext cx="7404900" cy="3629700"/>
          </a:xfrm>
          <a:prstGeom prst="rect">
            <a:avLst/>
          </a:prstGeom>
          <a:noFill/>
          <a:ln>
            <a:noFill/>
          </a:ln>
        </p:spPr>
        <p:txBody>
          <a:bodyPr anchorCtr="0" anchor="t" bIns="34275" lIns="68575" spcFirstLastPara="1" rIns="68575" wrap="square" tIns="34275">
            <a:normAutofit lnSpcReduction="20000"/>
          </a:bodyPr>
          <a:lstStyle/>
          <a:p>
            <a:pPr indent="-146050" lvl="0" marL="177800" rtl="0" algn="l">
              <a:lnSpc>
                <a:spcPct val="90000"/>
              </a:lnSpc>
              <a:spcBef>
                <a:spcPts val="0"/>
              </a:spcBef>
              <a:spcAft>
                <a:spcPts val="0"/>
              </a:spcAft>
              <a:buSzPts val="1300"/>
              <a:buChar char="•"/>
            </a:pPr>
            <a:r>
              <a:rPr lang="en"/>
              <a:t>Introductions of attendees, i.e., product owner, scrum master, development team.</a:t>
            </a:r>
            <a:endParaRPr/>
          </a:p>
          <a:p>
            <a:pPr indent="-146050" lvl="0" marL="177800" rtl="0" algn="l">
              <a:lnSpc>
                <a:spcPct val="90000"/>
              </a:lnSpc>
              <a:spcBef>
                <a:spcPts val="1100"/>
              </a:spcBef>
              <a:spcAft>
                <a:spcPts val="0"/>
              </a:spcAft>
              <a:buSzPts val="1300"/>
              <a:buChar char="•"/>
            </a:pPr>
            <a:r>
              <a:rPr lang="en"/>
              <a:t>Background of the Health-Care App and its place in the portfolio of Third Avenue Software</a:t>
            </a:r>
            <a:endParaRPr/>
          </a:p>
          <a:p>
            <a:pPr indent="-146050" lvl="0" marL="177800" rtl="0" algn="l">
              <a:lnSpc>
                <a:spcPct val="90000"/>
              </a:lnSpc>
              <a:spcBef>
                <a:spcPts val="1100"/>
              </a:spcBef>
              <a:spcAft>
                <a:spcPts val="0"/>
              </a:spcAft>
              <a:buSzPts val="1300"/>
              <a:buChar char="•"/>
            </a:pPr>
            <a:r>
              <a:rPr lang="en"/>
              <a:t>Review of project-related documents (i.e. business case, project charter)</a:t>
            </a:r>
            <a:endParaRPr/>
          </a:p>
          <a:p>
            <a:pPr indent="-146050" lvl="0" marL="177800" rtl="0" algn="l">
              <a:lnSpc>
                <a:spcPct val="90000"/>
              </a:lnSpc>
              <a:spcBef>
                <a:spcPts val="1100"/>
              </a:spcBef>
              <a:spcAft>
                <a:spcPts val="0"/>
              </a:spcAft>
              <a:buSzPts val="1300"/>
              <a:buChar char="•"/>
            </a:pPr>
            <a:r>
              <a:rPr lang="en"/>
              <a:t>Listings of all resources</a:t>
            </a:r>
            <a:endParaRPr/>
          </a:p>
          <a:p>
            <a:pPr indent="-146050" lvl="0" marL="177800" rtl="0" algn="l">
              <a:lnSpc>
                <a:spcPct val="90000"/>
              </a:lnSpc>
              <a:spcBef>
                <a:spcPts val="1100"/>
              </a:spcBef>
              <a:spcAft>
                <a:spcPts val="0"/>
              </a:spcAft>
              <a:buSzPts val="1300"/>
              <a:buChar char="•"/>
            </a:pPr>
            <a:r>
              <a:rPr lang="en"/>
              <a:t>Discussion of Scrum framework</a:t>
            </a:r>
            <a:endParaRPr/>
          </a:p>
          <a:p>
            <a:pPr indent="-146050" lvl="0" marL="177800" rtl="0" algn="l">
              <a:lnSpc>
                <a:spcPct val="90000"/>
              </a:lnSpc>
              <a:spcBef>
                <a:spcPts val="1100"/>
              </a:spcBef>
              <a:spcAft>
                <a:spcPts val="0"/>
              </a:spcAft>
              <a:buSzPts val="1300"/>
              <a:buChar char="•"/>
            </a:pPr>
            <a:r>
              <a:rPr lang="en"/>
              <a:t>Discussion of project scope, time, and cost goals</a:t>
            </a:r>
            <a:endParaRPr/>
          </a:p>
          <a:p>
            <a:pPr indent="-146050" lvl="0" marL="177800" rtl="0" algn="l">
              <a:lnSpc>
                <a:spcPct val="90000"/>
              </a:lnSpc>
              <a:spcBef>
                <a:spcPts val="1100"/>
              </a:spcBef>
              <a:spcAft>
                <a:spcPts val="0"/>
              </a:spcAft>
              <a:buSzPts val="1300"/>
              <a:buChar char="•"/>
            </a:pPr>
            <a:r>
              <a:rPr lang="en"/>
              <a:t>Discussion of product backlog, sprint backlog, and burndown charts.</a:t>
            </a:r>
            <a:endParaRPr/>
          </a:p>
          <a:p>
            <a:pPr indent="-146050" lvl="0" marL="177800" rtl="0" algn="l">
              <a:lnSpc>
                <a:spcPct val="90000"/>
              </a:lnSpc>
              <a:spcBef>
                <a:spcPts val="1100"/>
              </a:spcBef>
              <a:spcAft>
                <a:spcPts val="0"/>
              </a:spcAft>
              <a:buSzPts val="1300"/>
              <a:buChar char="•"/>
            </a:pPr>
            <a:r>
              <a:rPr lang="en"/>
              <a:t>The Scrum Master keeps track of of any changes that are made within the schedule </a:t>
            </a:r>
            <a:endParaRPr/>
          </a:p>
          <a:p>
            <a:pPr indent="-63500" lvl="0" marL="177800" rtl="0" algn="l">
              <a:lnSpc>
                <a:spcPct val="90000"/>
              </a:lnSpc>
              <a:spcBef>
                <a:spcPts val="1100"/>
              </a:spcBef>
              <a:spcAft>
                <a:spcPts val="0"/>
              </a:spcAft>
              <a:buSzPts val="1300"/>
              <a:buNone/>
            </a:pPr>
            <a:r>
              <a:t/>
            </a:r>
            <a:endParaRPr/>
          </a:p>
        </p:txBody>
      </p:sp>
      <p:sp>
        <p:nvSpPr>
          <p:cNvPr id="239" name="Google Shape;239;p37"/>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ctrTitle"/>
          </p:nvPr>
        </p:nvSpPr>
        <p:spPr>
          <a:xfrm>
            <a:off x="832485" y="661782"/>
            <a:ext cx="7475100" cy="2194800"/>
          </a:xfrm>
          <a:prstGeom prst="rect">
            <a:avLst/>
          </a:prstGeom>
          <a:noFill/>
          <a:ln>
            <a:noFill/>
          </a:ln>
        </p:spPr>
        <p:txBody>
          <a:bodyPr anchorCtr="0" anchor="b" bIns="34275" lIns="68575" spcFirstLastPara="1" rIns="68575" wrap="square" tIns="34275">
            <a:normAutofit/>
          </a:bodyPr>
          <a:lstStyle/>
          <a:p>
            <a:pPr indent="0" lvl="0" marL="0" rtl="0" algn="ctr">
              <a:lnSpc>
                <a:spcPct val="85000"/>
              </a:lnSpc>
              <a:spcBef>
                <a:spcPts val="0"/>
              </a:spcBef>
              <a:spcAft>
                <a:spcPts val="0"/>
              </a:spcAft>
              <a:buClr>
                <a:srgbClr val="FFFFFF"/>
              </a:buClr>
              <a:buSzPts val="5400"/>
              <a:buFont typeface="Corbel"/>
              <a:buNone/>
            </a:pPr>
            <a:r>
              <a:rPr lang="en"/>
              <a:t>PART 2	</a:t>
            </a:r>
            <a:endParaRPr/>
          </a:p>
        </p:txBody>
      </p:sp>
      <p:sp>
        <p:nvSpPr>
          <p:cNvPr id="245" name="Google Shape;245;p38"/>
          <p:cNvSpPr txBox="1"/>
          <p:nvPr>
            <p:ph idx="1" type="subTitle"/>
          </p:nvPr>
        </p:nvSpPr>
        <p:spPr>
          <a:xfrm>
            <a:off x="2617968" y="2902226"/>
            <a:ext cx="3047400" cy="10410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SzPts val="1300"/>
              <a:buNone/>
            </a:pPr>
            <a:r>
              <a:rPr lang="en"/>
              <a:t>Project Scope Management</a:t>
            </a:r>
            <a:endParaRPr/>
          </a:p>
          <a:p>
            <a:pPr indent="0" lvl="0" marL="0" rtl="0" algn="ctr">
              <a:lnSpc>
                <a:spcPct val="90000"/>
              </a:lnSpc>
              <a:spcBef>
                <a:spcPts val="1100"/>
              </a:spcBef>
              <a:spcAft>
                <a:spcPts val="0"/>
              </a:spcAft>
              <a:buSzPts val="1300"/>
              <a:buNone/>
            </a:pPr>
            <a:r>
              <a:t/>
            </a:r>
            <a:endParaRPr/>
          </a:p>
        </p:txBody>
      </p:sp>
      <p:sp>
        <p:nvSpPr>
          <p:cNvPr id="246" name="Google Shape;246;p38"/>
          <p:cNvSpPr txBox="1"/>
          <p:nvPr>
            <p:ph idx="11" type="ftr"/>
          </p:nvPr>
        </p:nvSpPr>
        <p:spPr>
          <a:xfrm>
            <a:off x="2961861" y="4667871"/>
            <a:ext cx="3538500" cy="2739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None/>
            </a:pPr>
            <a:r>
              <a:rPr lang="en"/>
              <a:t>Team Green - Third Avenue Health App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857250" y="457200"/>
            <a:ext cx="7406400" cy="1017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accent1"/>
              </a:buClr>
              <a:buSzPts val="2700"/>
              <a:buFont typeface="Trebuchet MS"/>
              <a:buNone/>
            </a:pPr>
            <a:r>
              <a:rPr lang="en"/>
              <a:t>Charter Update</a:t>
            </a:r>
            <a:endParaRPr/>
          </a:p>
        </p:txBody>
      </p:sp>
      <p:graphicFrame>
        <p:nvGraphicFramePr>
          <p:cNvPr id="252" name="Google Shape;252;p39"/>
          <p:cNvGraphicFramePr/>
          <p:nvPr/>
        </p:nvGraphicFramePr>
        <p:xfrm>
          <a:off x="667346" y="1848207"/>
          <a:ext cx="3000000" cy="3000000"/>
        </p:xfrm>
        <a:graphic>
          <a:graphicData uri="http://schemas.openxmlformats.org/drawingml/2006/table">
            <a:tbl>
              <a:tblPr>
                <a:noFill/>
                <a:tableStyleId>{7807604C-0F45-4EFF-9BB6-9251911F68AE}</a:tableStyleId>
              </a:tblPr>
              <a:tblGrid>
                <a:gridCol w="907250"/>
                <a:gridCol w="1364450"/>
                <a:gridCol w="1885950"/>
              </a:tblGrid>
              <a:tr h="114300">
                <a:tc>
                  <a:txBody>
                    <a:bodyPr/>
                    <a:lstStyle/>
                    <a:p>
                      <a:pPr indent="0" lvl="0" marL="0" marR="0" rtl="0" algn="l">
                        <a:spcBef>
                          <a:spcPts val="0"/>
                        </a:spcBef>
                        <a:spcAft>
                          <a:spcPts val="0"/>
                        </a:spcAft>
                        <a:buNone/>
                      </a:pPr>
                      <a:r>
                        <a:rPr b="1" i="0" lang="en" sz="900" u="none" cap="none" strike="noStrike">
                          <a:solidFill>
                            <a:srgbClr val="000000"/>
                          </a:solidFill>
                          <a:latin typeface="Times New Roman"/>
                          <a:ea typeface="Times New Roman"/>
                          <a:cs typeface="Times New Roman"/>
                          <a:sym typeface="Times New Roman"/>
                        </a:rPr>
                        <a:t>Role</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000000"/>
                          </a:solidFill>
                          <a:latin typeface="Times New Roman"/>
                          <a:ea typeface="Times New Roman"/>
                          <a:cs typeface="Times New Roman"/>
                          <a:sym typeface="Times New Roman"/>
                        </a:rPr>
                        <a:t>Name</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1" i="0" lang="en" sz="900" u="none" cap="none" strike="noStrike">
                          <a:solidFill>
                            <a:srgbClr val="000000"/>
                          </a:solidFill>
                          <a:latin typeface="Times New Roman"/>
                          <a:ea typeface="Times New Roman"/>
                          <a:cs typeface="Times New Roman"/>
                          <a:sym typeface="Times New Roman"/>
                        </a:rPr>
                        <a:t>Organization/</a:t>
                      </a:r>
                      <a:endParaRPr sz="1400" u="none" cap="none" strike="noStrike"/>
                    </a:p>
                    <a:p>
                      <a:pPr indent="0" lvl="0" marL="0" marR="0" rtl="0" algn="l">
                        <a:spcBef>
                          <a:spcPts val="500"/>
                        </a:spcBef>
                        <a:spcAft>
                          <a:spcPts val="0"/>
                        </a:spcAft>
                        <a:buNone/>
                      </a:pPr>
                      <a:r>
                        <a:rPr b="1" i="0" lang="en" sz="900" u="none" cap="none" strike="noStrike">
                          <a:solidFill>
                            <a:srgbClr val="000000"/>
                          </a:solidFill>
                          <a:latin typeface="Times New Roman"/>
                          <a:ea typeface="Times New Roman"/>
                          <a:cs typeface="Times New Roman"/>
                          <a:sym typeface="Times New Roman"/>
                        </a:rPr>
                        <a:t>Position</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ScrumMaster</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Eric</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Will program the application while keeping track of team progress.</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Programmer</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Lia</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Will program the application with Eric</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Marketing</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Brianna</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Will use healthcare experience to market the app.</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Regulatory Manager</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Jack</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Will monitors the product’s production and ensures compliance to regulations and standard operating procedures</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4300">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Quality Assurance</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Kendra</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spcBef>
                          <a:spcPts val="0"/>
                        </a:spcBef>
                        <a:spcAft>
                          <a:spcPts val="0"/>
                        </a:spcAft>
                        <a:buNone/>
                      </a:pPr>
                      <a:r>
                        <a:rPr b="0" i="0" lang="en" sz="900" u="none" cap="none" strike="noStrike">
                          <a:solidFill>
                            <a:srgbClr val="000000"/>
                          </a:solidFill>
                          <a:latin typeface="Times New Roman"/>
                          <a:ea typeface="Times New Roman"/>
                          <a:cs typeface="Times New Roman"/>
                          <a:sym typeface="Times New Roman"/>
                        </a:rPr>
                        <a:t>Will make sure the product’s main features are met with a high standard.</a:t>
                      </a:r>
                      <a:endParaRPr sz="1400" u="none" cap="none" strike="noStrike"/>
                    </a:p>
                  </a:txBody>
                  <a:tcPr marT="34300" marB="34300" marR="54775" marL="547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253" name="Google Shape;253;p39"/>
          <p:cNvSpPr/>
          <p:nvPr/>
        </p:nvSpPr>
        <p:spPr>
          <a:xfrm>
            <a:off x="1407319" y="1363459"/>
            <a:ext cx="20622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i="0" lang="en" sz="1400" u="none" cap="none" strike="noStrike">
                <a:solidFill>
                  <a:srgbClr val="000000"/>
                </a:solidFill>
                <a:latin typeface="Times New Roman"/>
                <a:ea typeface="Times New Roman"/>
                <a:cs typeface="Times New Roman"/>
                <a:sym typeface="Times New Roman"/>
              </a:rPr>
              <a:t>Roles and Responsibilities</a:t>
            </a:r>
            <a:endParaRPr b="0" i="0" sz="600" u="none" cap="none" strike="noStrike">
              <a:solidFill>
                <a:schemeClr val="dk1"/>
              </a:solidFill>
              <a:latin typeface="Trebuchet MS"/>
              <a:ea typeface="Trebuchet MS"/>
              <a:cs typeface="Trebuchet MS"/>
              <a:sym typeface="Trebuchet MS"/>
            </a:endParaRPr>
          </a:p>
        </p:txBody>
      </p:sp>
      <p:sp>
        <p:nvSpPr>
          <p:cNvPr id="254" name="Google Shape;254;p39"/>
          <p:cNvSpPr txBox="1"/>
          <p:nvPr/>
        </p:nvSpPr>
        <p:spPr>
          <a:xfrm>
            <a:off x="5361386" y="1592029"/>
            <a:ext cx="28896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2100" u="none" cap="none" strike="noStrike">
                <a:solidFill>
                  <a:srgbClr val="000000"/>
                </a:solidFill>
                <a:latin typeface="Times New Roman"/>
                <a:ea typeface="Times New Roman"/>
                <a:cs typeface="Times New Roman"/>
                <a:sym typeface="Times New Roman"/>
              </a:rPr>
              <a:t>MVP must be completed by six weeks in:</a:t>
            </a:r>
            <a:endParaRPr b="0" i="0" sz="2100" u="none" cap="none" strike="noStrike">
              <a:solidFill>
                <a:schemeClr val="dk1"/>
              </a:solidFill>
              <a:latin typeface="Trebuchet MS"/>
              <a:ea typeface="Trebuchet MS"/>
              <a:cs typeface="Trebuchet MS"/>
              <a:sym typeface="Trebuchet MS"/>
            </a:endParaRPr>
          </a:p>
          <a:p>
            <a:pPr indent="-209550" lvl="0" marL="215900" marR="0" rtl="0" algn="l">
              <a:spcBef>
                <a:spcPts val="0"/>
              </a:spcBef>
              <a:spcAft>
                <a:spcPts val="0"/>
              </a:spcAft>
              <a:buClr>
                <a:schemeClr val="accent1"/>
              </a:buClr>
              <a:buSzPts val="2100"/>
              <a:buFont typeface="Noto Sans Symbols"/>
              <a:buChar char="⮚"/>
            </a:pPr>
            <a:r>
              <a:rPr b="0" i="0" lang="en" sz="2100" u="none" cap="none" strike="noStrike">
                <a:solidFill>
                  <a:srgbClr val="000000"/>
                </a:solidFill>
                <a:latin typeface="Times New Roman"/>
                <a:ea typeface="Times New Roman"/>
                <a:cs typeface="Times New Roman"/>
                <a:sym typeface="Times New Roman"/>
              </a:rPr>
              <a:t>Features workable state</a:t>
            </a:r>
            <a:endParaRPr sz="1100"/>
          </a:p>
          <a:p>
            <a:pPr indent="-209550" lvl="0" marL="215900" marR="0" rtl="0" algn="l">
              <a:spcBef>
                <a:spcPts val="0"/>
              </a:spcBef>
              <a:spcAft>
                <a:spcPts val="0"/>
              </a:spcAft>
              <a:buClr>
                <a:schemeClr val="accent1"/>
              </a:buClr>
              <a:buSzPts val="2100"/>
              <a:buFont typeface="Noto Sans Symbols"/>
              <a:buChar char="⮚"/>
            </a:pPr>
            <a:r>
              <a:rPr b="0" i="0" lang="en" sz="2100" u="none" cap="none" strike="noStrike">
                <a:solidFill>
                  <a:srgbClr val="000000"/>
                </a:solidFill>
                <a:latin typeface="Times New Roman"/>
                <a:ea typeface="Times New Roman"/>
                <a:cs typeface="Times New Roman"/>
                <a:sym typeface="Times New Roman"/>
              </a:rPr>
              <a:t>Can easily see where improvements will happen</a:t>
            </a:r>
            <a:endParaRPr sz="1100"/>
          </a:p>
          <a:p>
            <a:pPr indent="-209550" lvl="0" marL="215900" marR="0" rtl="0" algn="l">
              <a:spcBef>
                <a:spcPts val="0"/>
              </a:spcBef>
              <a:spcAft>
                <a:spcPts val="0"/>
              </a:spcAft>
              <a:buClr>
                <a:schemeClr val="accent1"/>
              </a:buClr>
              <a:buSzPts val="2100"/>
              <a:buFont typeface="Noto Sans Symbols"/>
              <a:buChar char="⮚"/>
            </a:pPr>
            <a:r>
              <a:rPr b="0" i="0" lang="en" sz="2100" u="none" cap="none" strike="noStrike">
                <a:solidFill>
                  <a:srgbClr val="000000"/>
                </a:solidFill>
                <a:latin typeface="Times New Roman"/>
                <a:ea typeface="Times New Roman"/>
                <a:cs typeface="Times New Roman"/>
                <a:sym typeface="Times New Roman"/>
              </a:rPr>
              <a:t>Have a feedback loop for improvements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ketchyVTI">
  <a:themeElements>
    <a:clrScheme name="SketchyVTI">
      <a:dk1>
        <a:srgbClr val="000000"/>
      </a:dk1>
      <a:lt1>
        <a:srgbClr val="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